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5" r:id="rId15"/>
    <p:sldId id="276" r:id="rId16"/>
    <p:sldId id="269" r:id="rId17"/>
    <p:sldId id="270" r:id="rId18"/>
    <p:sldId id="271" r:id="rId19"/>
    <p:sldId id="272" r:id="rId20"/>
    <p:sldId id="274" r:id="rId21"/>
  </p:sldIdLst>
  <p:sldSz cx="9144000" cy="5143500" type="screen16x9"/>
  <p:notesSz cx="9283700" cy="6985000"/>
  <p:embeddedFontLst>
    <p:embeddedFont>
      <p:font typeface="Calibri" panose="020F0502020204030204" pitchFamily="34" charset="0"/>
      <p:regular r:id="rId23"/>
      <p:bold r:id="rId24"/>
      <p:italic r:id="rId25"/>
      <p:boldItalic r:id="rId26"/>
    </p:embeddedFont>
    <p:embeddedFont>
      <p:font typeface="Georgia" panose="02040502050405020303" pitchFamily="18" charset="0"/>
      <p:regular r:id="rId27"/>
      <p:bold r:id="rId28"/>
      <p:italic r:id="rId29"/>
      <p:boldItalic r:id="rId30"/>
    </p:embeddedFont>
    <p:embeddedFont>
      <p:font typeface="Source Sans Pro" panose="020B050303040302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55">
          <p15:clr>
            <a:srgbClr val="A4A3A4"/>
          </p15:clr>
        </p15:guide>
        <p15:guide id="2" pos="2374">
          <p15:clr>
            <a:srgbClr val="A4A3A4"/>
          </p15:clr>
        </p15:guide>
        <p15:guide id="3" pos="23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1"/>
  </p:normalViewPr>
  <p:slideViewPr>
    <p:cSldViewPr snapToGrid="0">
      <p:cViewPr varScale="1">
        <p:scale>
          <a:sx n="103" d="100"/>
          <a:sy n="103" d="100"/>
        </p:scale>
        <p:origin x="874" y="77"/>
      </p:cViewPr>
      <p:guideLst>
        <p:guide orient="horz" pos="1455"/>
        <p:guide pos="2374"/>
        <p:guide pos="237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4022936" cy="349250"/>
          </a:xfrm>
          <a:prstGeom prst="rect">
            <a:avLst/>
          </a:prstGeom>
          <a:noFill/>
          <a:ln>
            <a:noFill/>
          </a:ln>
        </p:spPr>
        <p:txBody>
          <a:bodyPr spcFirstLastPara="1" wrap="square" lIns="92950" tIns="46475" rIns="92950" bIns="464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258615" y="0"/>
            <a:ext cx="4022936" cy="349250"/>
          </a:xfrm>
          <a:prstGeom prst="rect">
            <a:avLst/>
          </a:prstGeom>
          <a:noFill/>
          <a:ln>
            <a:noFill/>
          </a:ln>
        </p:spPr>
        <p:txBody>
          <a:bodyPr spcFirstLastPara="1" wrap="square" lIns="92950" tIns="46475" rIns="92950" bIns="464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14575" y="523875"/>
            <a:ext cx="4654550" cy="2619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28370" y="3317876"/>
            <a:ext cx="7426960" cy="3143250"/>
          </a:xfrm>
          <a:prstGeom prst="rect">
            <a:avLst/>
          </a:prstGeom>
          <a:noFill/>
          <a:ln>
            <a:noFill/>
          </a:ln>
        </p:spPr>
        <p:txBody>
          <a:bodyPr spcFirstLastPara="1" wrap="square" lIns="92950" tIns="46475" rIns="92950" bIns="464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6634538"/>
            <a:ext cx="4022936" cy="349250"/>
          </a:xfrm>
          <a:prstGeom prst="rect">
            <a:avLst/>
          </a:prstGeom>
          <a:noFill/>
          <a:ln>
            <a:noFill/>
          </a:ln>
        </p:spPr>
        <p:txBody>
          <a:bodyPr spcFirstLastPara="1" wrap="square" lIns="92950" tIns="46475" rIns="92950" bIns="464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258615" y="6634538"/>
            <a:ext cx="4022936" cy="34925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928370" y="3317876"/>
            <a:ext cx="7426960" cy="314325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a:t>This presentation will familiarize you with the processes for creating new user accounts, creating teams of users and cutting walklists. </a:t>
            </a:r>
            <a:endParaRPr/>
          </a:p>
        </p:txBody>
      </p:sp>
      <p:sp>
        <p:nvSpPr>
          <p:cNvPr id="87" name="Google Shape;87;p1:notes"/>
          <p:cNvSpPr>
            <a:spLocks noGrp="1" noRot="1" noChangeAspect="1"/>
          </p:cNvSpPr>
          <p:nvPr>
            <p:ph type="sldImg" idx="2"/>
          </p:nvPr>
        </p:nvSpPr>
        <p:spPr>
          <a:xfrm>
            <a:off x="2314575" y="523875"/>
            <a:ext cx="4654550" cy="2619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5:notes"/>
          <p:cNvSpPr>
            <a:spLocks noGrp="1" noRot="1" noChangeAspect="1"/>
          </p:cNvSpPr>
          <p:nvPr>
            <p:ph type="sldImg" idx="2"/>
          </p:nvPr>
        </p:nvSpPr>
        <p:spPr>
          <a:xfrm>
            <a:off x="2314575" y="523875"/>
            <a:ext cx="4654550" cy="2619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5:notes"/>
          <p:cNvSpPr txBox="1">
            <a:spLocks noGrp="1"/>
          </p:cNvSpPr>
          <p:nvPr>
            <p:ph type="body" idx="1"/>
          </p:nvPr>
        </p:nvSpPr>
        <p:spPr>
          <a:xfrm>
            <a:off x="928370" y="3317876"/>
            <a:ext cx="7426960" cy="3143250"/>
          </a:xfrm>
          <a:prstGeom prst="rect">
            <a:avLst/>
          </a:prstGeom>
          <a:noFill/>
          <a:ln>
            <a:noFill/>
          </a:ln>
        </p:spPr>
        <p:txBody>
          <a:bodyPr spcFirstLastPara="1" wrap="square" lIns="92950" tIns="46475" rIns="92950" bIns="46475" anchor="t" anchorCtr="0">
            <a:noAutofit/>
          </a:bodyPr>
          <a:lstStyle/>
          <a:p>
            <a:pPr marL="0" lvl="0" indent="0" algn="l" rtl="0">
              <a:lnSpc>
                <a:spcPct val="120000"/>
              </a:lnSpc>
              <a:spcBef>
                <a:spcPts val="0"/>
              </a:spcBef>
              <a:spcAft>
                <a:spcPts val="0"/>
              </a:spcAft>
              <a:buClr>
                <a:schemeClr val="dk1"/>
              </a:buClr>
              <a:buFont typeface="Arial"/>
              <a:buNone/>
            </a:pPr>
            <a:r>
              <a:rPr lang="en-US"/>
              <a:t>To begin the walklist creation process, you need to first select the geographic area that you want to display on the map and cut lists from. You can select a legislative district or drill down through County, City and Precinct. You must select at least one option to load the map (such as a legislative district or county). Selecting options for City and Precinct are optional.</a:t>
            </a:r>
            <a:endParaRPr/>
          </a:p>
          <a:p>
            <a:pPr marL="0" lvl="0" indent="0" algn="l" rtl="0">
              <a:lnSpc>
                <a:spcPct val="120000"/>
              </a:lnSpc>
              <a:spcBef>
                <a:spcPts val="0"/>
              </a:spcBef>
              <a:spcAft>
                <a:spcPts val="0"/>
              </a:spcAft>
              <a:buClr>
                <a:schemeClr val="dk1"/>
              </a:buClr>
              <a:buFont typeface="Arial"/>
              <a:buNone/>
            </a:pPr>
            <a:r>
              <a:rPr lang="en-US"/>
              <a:t>Pre-Set filters are highly recommended for campaigns. They allow campaign leadership to define a universe and remove opportunity for field staff to use the wrong filters when creating walklists.</a:t>
            </a:r>
            <a:endParaRPr/>
          </a:p>
          <a:p>
            <a:pPr marL="0" lvl="0" indent="0" algn="l" rtl="0">
              <a:lnSpc>
                <a:spcPct val="100000"/>
              </a:lnSpc>
              <a:spcBef>
                <a:spcPts val="0"/>
              </a:spcBef>
              <a:spcAft>
                <a:spcPts val="0"/>
              </a:spcAft>
              <a:buSzPts val="1400"/>
              <a:buNone/>
            </a:pPr>
            <a:endParaRPr/>
          </a:p>
        </p:txBody>
      </p:sp>
      <p:sp>
        <p:nvSpPr>
          <p:cNvPr id="169" name="Google Shape;169;p5:notes"/>
          <p:cNvSpPr txBox="1">
            <a:spLocks noGrp="1"/>
          </p:cNvSpPr>
          <p:nvPr>
            <p:ph type="sldNum" idx="12"/>
          </p:nvPr>
        </p:nvSpPr>
        <p:spPr>
          <a:xfrm>
            <a:off x="5258615" y="6634538"/>
            <a:ext cx="4022936" cy="34925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4786ef4afc_2_43:notes"/>
          <p:cNvSpPr>
            <a:spLocks noGrp="1" noRot="1" noChangeAspect="1"/>
          </p:cNvSpPr>
          <p:nvPr>
            <p:ph type="sldImg" idx="2"/>
          </p:nvPr>
        </p:nvSpPr>
        <p:spPr>
          <a:xfrm>
            <a:off x="2314575" y="523875"/>
            <a:ext cx="4654550" cy="2619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4786ef4afc_2_43:notes"/>
          <p:cNvSpPr txBox="1">
            <a:spLocks noGrp="1"/>
          </p:cNvSpPr>
          <p:nvPr>
            <p:ph type="body" idx="1"/>
          </p:nvPr>
        </p:nvSpPr>
        <p:spPr>
          <a:xfrm>
            <a:off x="928370" y="3317876"/>
            <a:ext cx="7427100" cy="31431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a:t>Upon loading, the map will display all households within the geographic bounds (and filter if you selected a pre-set filter option) you set on the map as colored dots. Red dots are households that are not currently in active walklists. Dots of other colors are in active walklists. The counts in the top-left corner of the screen will display household/voter numbers for all houses within the map view. Once you begin cutting walklist polygons, this number will show you the number of households/voters within the bounds of the polygon. </a:t>
            </a:r>
            <a:endParaRPr/>
          </a:p>
          <a:p>
            <a:pPr marL="0" lvl="0" indent="0" algn="l" rtl="0">
              <a:lnSpc>
                <a:spcPct val="100000"/>
              </a:lnSpc>
              <a:spcBef>
                <a:spcPts val="0"/>
              </a:spcBef>
              <a:spcAft>
                <a:spcPts val="0"/>
              </a:spcAft>
              <a:buSzPts val="1400"/>
              <a:buNone/>
            </a:pPr>
            <a:r>
              <a:rPr lang="en-US"/>
              <a:t>On the right hand side of the screen is a slider (accessible by the arrow tab) that will display your options for setting/change filter settings and creating/saving walklists. When filters are changed, you must click the “Update Plotting” button in order to refresh the counts and map display. </a:t>
            </a:r>
            <a:endParaRPr/>
          </a:p>
        </p:txBody>
      </p:sp>
      <p:sp>
        <p:nvSpPr>
          <p:cNvPr id="179" name="Google Shape;179;g4786ef4afc_2_43:notes"/>
          <p:cNvSpPr txBox="1">
            <a:spLocks noGrp="1"/>
          </p:cNvSpPr>
          <p:nvPr>
            <p:ph type="sldNum" idx="12"/>
          </p:nvPr>
        </p:nvSpPr>
        <p:spPr>
          <a:xfrm>
            <a:off x="5258615" y="6634538"/>
            <a:ext cx="4023000" cy="3492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4786ef4afc_2_55:notes"/>
          <p:cNvSpPr>
            <a:spLocks noGrp="1" noRot="1" noChangeAspect="1"/>
          </p:cNvSpPr>
          <p:nvPr>
            <p:ph type="sldImg" idx="2"/>
          </p:nvPr>
        </p:nvSpPr>
        <p:spPr>
          <a:xfrm>
            <a:off x="2314575" y="523875"/>
            <a:ext cx="4654500" cy="261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4786ef4afc_2_55:notes"/>
          <p:cNvSpPr txBox="1">
            <a:spLocks noGrp="1"/>
          </p:cNvSpPr>
          <p:nvPr>
            <p:ph type="body" idx="1"/>
          </p:nvPr>
        </p:nvSpPr>
        <p:spPr>
          <a:xfrm>
            <a:off x="928370" y="3317876"/>
            <a:ext cx="7427100" cy="3143100"/>
          </a:xfrm>
          <a:prstGeom prst="rect">
            <a:avLst/>
          </a:prstGeom>
          <a:noFill/>
          <a:ln>
            <a:noFill/>
          </a:ln>
        </p:spPr>
        <p:txBody>
          <a:bodyPr spcFirstLastPara="1" wrap="square" lIns="92950" tIns="46475" rIns="92950" bIns="46475" anchor="t" anchorCtr="0">
            <a:noAutofit/>
          </a:bodyPr>
          <a:lstStyle/>
          <a:p>
            <a:pPr marL="0" lvl="0" indent="0" algn="l" rtl="0">
              <a:lnSpc>
                <a:spcPct val="120000"/>
              </a:lnSpc>
              <a:spcBef>
                <a:spcPts val="0"/>
              </a:spcBef>
              <a:spcAft>
                <a:spcPts val="0"/>
              </a:spcAft>
              <a:buClr>
                <a:schemeClr val="dk1"/>
              </a:buClr>
              <a:buFont typeface="Arial"/>
              <a:buNone/>
            </a:pPr>
            <a:r>
              <a:rPr lang="en-US"/>
              <a:t>The filters that CampaignSidekick offers allow you to carefully define your voter universe. From simple R-Score filters to demographic information and a variety of tagging options, everything you need to specifically target your ideal universe is at your fingertips. Election Tags allow you to target based on a voters past voting history. Survey Tags are created based on survey responses from within the CampaignSidekick app. “Other Tags” are tags such as demographic information and other information gathered outside of CampaignSidekick and uploaded to the system.</a:t>
            </a:r>
            <a:endParaRPr/>
          </a:p>
          <a:p>
            <a:pPr marL="0" lvl="0" indent="0" algn="l" rtl="0">
              <a:lnSpc>
                <a:spcPct val="120000"/>
              </a:lnSpc>
              <a:spcBef>
                <a:spcPts val="0"/>
              </a:spcBef>
              <a:spcAft>
                <a:spcPts val="0"/>
              </a:spcAft>
              <a:buClr>
                <a:schemeClr val="dk1"/>
              </a:buClr>
              <a:buFont typeface="Arial"/>
              <a:buNone/>
            </a:pPr>
            <a:r>
              <a:rPr lang="en-US"/>
              <a:t>These tags can be applied to filter voters based on a variety of logic options. And/Or logic and include/exclude are the most commonly used options.</a:t>
            </a:r>
            <a:endParaRPr/>
          </a:p>
          <a:p>
            <a:pPr marL="0" marR="0" lvl="0" indent="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190" name="Google Shape;190;g4786ef4afc_2_55:notes"/>
          <p:cNvSpPr txBox="1">
            <a:spLocks noGrp="1"/>
          </p:cNvSpPr>
          <p:nvPr>
            <p:ph type="sldNum" idx="12"/>
          </p:nvPr>
        </p:nvSpPr>
        <p:spPr>
          <a:xfrm>
            <a:off x="5258615" y="6634538"/>
            <a:ext cx="4023000" cy="3492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786ef4afc_2_70:notes"/>
          <p:cNvSpPr>
            <a:spLocks noGrp="1" noRot="1" noChangeAspect="1"/>
          </p:cNvSpPr>
          <p:nvPr>
            <p:ph type="sldImg" idx="2"/>
          </p:nvPr>
        </p:nvSpPr>
        <p:spPr>
          <a:xfrm>
            <a:off x="2314575" y="523875"/>
            <a:ext cx="4654550" cy="2619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4786ef4afc_2_70:notes"/>
          <p:cNvSpPr txBox="1">
            <a:spLocks noGrp="1"/>
          </p:cNvSpPr>
          <p:nvPr>
            <p:ph type="body" idx="1"/>
          </p:nvPr>
        </p:nvSpPr>
        <p:spPr>
          <a:xfrm>
            <a:off x="928370" y="3317876"/>
            <a:ext cx="7427100" cy="3143100"/>
          </a:xfrm>
          <a:prstGeom prst="rect">
            <a:avLst/>
          </a:prstGeom>
          <a:noFill/>
          <a:ln>
            <a:noFill/>
          </a:ln>
        </p:spPr>
        <p:txBody>
          <a:bodyPr spcFirstLastPara="1" wrap="square" lIns="92950" tIns="46475" rIns="92950" bIns="464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Two types of </a:t>
            </a:r>
            <a:r>
              <a:rPr lang="en-US" dirty="0" err="1"/>
              <a:t>walklists</a:t>
            </a:r>
            <a:r>
              <a:rPr lang="en-US" dirty="0"/>
              <a:t> can be created: Lists of 25 or less households will require computer route optimization before they are available to walk. This is a simple step that we will describe in a few slides. These types of lists are ideal for offline app walking or printed </a:t>
            </a:r>
            <a:r>
              <a:rPr lang="en-US" dirty="0" err="1"/>
              <a:t>walklists</a:t>
            </a:r>
            <a:r>
              <a:rPr lang="en-US" dirty="0"/>
              <a:t>. You will be able to operate from the map view in the app or view turn-by-turn directions in the list view. </a:t>
            </a:r>
            <a:endParaRPr dirty="0"/>
          </a:p>
          <a:p>
            <a:pPr marL="0" marR="0" lvl="0" indent="0" algn="l" rtl="0">
              <a:lnSpc>
                <a:spcPct val="100000"/>
              </a:lnSpc>
              <a:spcBef>
                <a:spcPts val="0"/>
              </a:spcBef>
              <a:spcAft>
                <a:spcPts val="0"/>
              </a:spcAft>
              <a:buClr>
                <a:srgbClr val="000000"/>
              </a:buClr>
              <a:buSzPts val="1400"/>
              <a:buFont typeface="Arial"/>
              <a:buNone/>
            </a:pPr>
            <a:r>
              <a:rPr lang="en-US" dirty="0"/>
              <a:t>Lists of above 26-150 houses do not require optimization. The preferred way to walk those lists is from the map view, where users can easily orient themselves based on their GPS position and the relative proximity and direction of target households.</a:t>
            </a:r>
            <a:endParaRPr dirty="0"/>
          </a:p>
          <a:p>
            <a:pPr marL="0" lvl="0" indent="0" algn="l" rtl="0">
              <a:lnSpc>
                <a:spcPct val="120000"/>
              </a:lnSpc>
              <a:spcBef>
                <a:spcPts val="0"/>
              </a:spcBef>
              <a:spcAft>
                <a:spcPts val="0"/>
              </a:spcAft>
              <a:buNone/>
            </a:pPr>
            <a:endParaRPr sz="1400" dirty="0">
              <a:latin typeface="Georgia"/>
              <a:ea typeface="Georgia"/>
              <a:cs typeface="Georgia"/>
              <a:sym typeface="Georgia"/>
            </a:endParaRPr>
          </a:p>
          <a:p>
            <a:pPr marL="0" lvl="0" indent="0" algn="l" rtl="0">
              <a:lnSpc>
                <a:spcPct val="120000"/>
              </a:lnSpc>
              <a:spcBef>
                <a:spcPts val="0"/>
              </a:spcBef>
              <a:spcAft>
                <a:spcPts val="0"/>
              </a:spcAft>
              <a:buClr>
                <a:schemeClr val="dk1"/>
              </a:buClr>
              <a:buFont typeface="Arial"/>
              <a:buNone/>
            </a:pPr>
            <a:r>
              <a:rPr lang="en-US" sz="1400" dirty="0">
                <a:latin typeface="Georgia"/>
                <a:ea typeface="Georgia"/>
                <a:cs typeface="Georgia"/>
                <a:sym typeface="Georgia"/>
              </a:rPr>
              <a:t>You can create up to 10 </a:t>
            </a:r>
            <a:r>
              <a:rPr lang="en-US" sz="1400" dirty="0" err="1">
                <a:latin typeface="Georgia"/>
                <a:ea typeface="Georgia"/>
                <a:cs typeface="Georgia"/>
                <a:sym typeface="Georgia"/>
              </a:rPr>
              <a:t>walklists</a:t>
            </a:r>
            <a:r>
              <a:rPr lang="en-US" sz="1400" dirty="0">
                <a:latin typeface="Georgia"/>
                <a:ea typeface="Georgia"/>
                <a:cs typeface="Georgia"/>
                <a:sym typeface="Georgia"/>
              </a:rPr>
              <a:t> at a time.</a:t>
            </a:r>
            <a:endParaRPr dirty="0"/>
          </a:p>
        </p:txBody>
      </p:sp>
      <p:sp>
        <p:nvSpPr>
          <p:cNvPr id="202" name="Google Shape;202;g4786ef4afc_2_70:notes"/>
          <p:cNvSpPr txBox="1">
            <a:spLocks noGrp="1"/>
          </p:cNvSpPr>
          <p:nvPr>
            <p:ph type="sldNum" idx="12"/>
          </p:nvPr>
        </p:nvSpPr>
        <p:spPr>
          <a:xfrm>
            <a:off x="5258615" y="6634538"/>
            <a:ext cx="4023000" cy="3492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786ef4afc_2_70:notes"/>
          <p:cNvSpPr>
            <a:spLocks noGrp="1" noRot="1" noChangeAspect="1"/>
          </p:cNvSpPr>
          <p:nvPr>
            <p:ph type="sldImg" idx="2"/>
          </p:nvPr>
        </p:nvSpPr>
        <p:spPr>
          <a:xfrm>
            <a:off x="2314575" y="523875"/>
            <a:ext cx="4654550" cy="2619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4786ef4afc_2_70:notes"/>
          <p:cNvSpPr txBox="1">
            <a:spLocks noGrp="1"/>
          </p:cNvSpPr>
          <p:nvPr>
            <p:ph type="body" idx="1"/>
          </p:nvPr>
        </p:nvSpPr>
        <p:spPr>
          <a:xfrm>
            <a:off x="928370" y="3317876"/>
            <a:ext cx="7427100" cy="3143100"/>
          </a:xfrm>
          <a:prstGeom prst="rect">
            <a:avLst/>
          </a:prstGeom>
          <a:noFill/>
          <a:ln>
            <a:noFill/>
          </a:ln>
        </p:spPr>
        <p:txBody>
          <a:bodyPr spcFirstLastPara="1" wrap="square" lIns="92950" tIns="46475" rIns="92950" bIns="464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202" name="Google Shape;202;g4786ef4afc_2_70:notes"/>
          <p:cNvSpPr txBox="1">
            <a:spLocks noGrp="1"/>
          </p:cNvSpPr>
          <p:nvPr>
            <p:ph type="sldNum" idx="12"/>
          </p:nvPr>
        </p:nvSpPr>
        <p:spPr>
          <a:xfrm>
            <a:off x="5258615" y="6634538"/>
            <a:ext cx="4023000" cy="3492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1510130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786ef4afc_2_70:notes"/>
          <p:cNvSpPr>
            <a:spLocks noGrp="1" noRot="1" noChangeAspect="1"/>
          </p:cNvSpPr>
          <p:nvPr>
            <p:ph type="sldImg" idx="2"/>
          </p:nvPr>
        </p:nvSpPr>
        <p:spPr>
          <a:xfrm>
            <a:off x="2314575" y="523875"/>
            <a:ext cx="4654550" cy="2619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4786ef4afc_2_70:notes"/>
          <p:cNvSpPr txBox="1">
            <a:spLocks noGrp="1"/>
          </p:cNvSpPr>
          <p:nvPr>
            <p:ph type="body" idx="1"/>
          </p:nvPr>
        </p:nvSpPr>
        <p:spPr>
          <a:xfrm>
            <a:off x="928370" y="3317876"/>
            <a:ext cx="7427100" cy="3143100"/>
          </a:xfrm>
          <a:prstGeom prst="rect">
            <a:avLst/>
          </a:prstGeom>
          <a:noFill/>
          <a:ln>
            <a:noFill/>
          </a:ln>
        </p:spPr>
        <p:txBody>
          <a:bodyPr spcFirstLastPara="1" wrap="square" lIns="92950" tIns="46475" rIns="92950" bIns="464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202" name="Google Shape;202;g4786ef4afc_2_70:notes"/>
          <p:cNvSpPr txBox="1">
            <a:spLocks noGrp="1"/>
          </p:cNvSpPr>
          <p:nvPr>
            <p:ph type="sldNum" idx="12"/>
          </p:nvPr>
        </p:nvSpPr>
        <p:spPr>
          <a:xfrm>
            <a:off x="5258615" y="6634538"/>
            <a:ext cx="4023000" cy="3492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4274392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4786ef4afc_2_84:notes"/>
          <p:cNvSpPr>
            <a:spLocks noGrp="1" noRot="1" noChangeAspect="1"/>
          </p:cNvSpPr>
          <p:nvPr>
            <p:ph type="sldImg" idx="2"/>
          </p:nvPr>
        </p:nvSpPr>
        <p:spPr>
          <a:xfrm>
            <a:off x="2314575" y="523875"/>
            <a:ext cx="4654550" cy="2619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4786ef4afc_2_84:notes"/>
          <p:cNvSpPr txBox="1">
            <a:spLocks noGrp="1"/>
          </p:cNvSpPr>
          <p:nvPr>
            <p:ph type="body" idx="1"/>
          </p:nvPr>
        </p:nvSpPr>
        <p:spPr>
          <a:xfrm>
            <a:off x="928370" y="3317876"/>
            <a:ext cx="7427100" cy="3143100"/>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Clr>
                <a:schemeClr val="dk1"/>
              </a:buClr>
              <a:buSzPts val="1400"/>
              <a:buFont typeface="Arial"/>
              <a:buNone/>
            </a:pPr>
            <a:r>
              <a:rPr lang="en-US"/>
              <a:t>Name the walklist by typing a name in the top text area. This will populate the typed name with a numerical suffix for all of the walklists. They can be manually edited by changing text in the “Name” field for each list. </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213" name="Google Shape;213;g4786ef4afc_2_84:notes"/>
          <p:cNvSpPr txBox="1">
            <a:spLocks noGrp="1"/>
          </p:cNvSpPr>
          <p:nvPr>
            <p:ph type="sldNum" idx="12"/>
          </p:nvPr>
        </p:nvSpPr>
        <p:spPr>
          <a:xfrm>
            <a:off x="5258615" y="6634538"/>
            <a:ext cx="4023000" cy="3492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4786ef4afc_2_96:notes"/>
          <p:cNvSpPr>
            <a:spLocks noGrp="1" noRot="1" noChangeAspect="1"/>
          </p:cNvSpPr>
          <p:nvPr>
            <p:ph type="sldImg" idx="2"/>
          </p:nvPr>
        </p:nvSpPr>
        <p:spPr>
          <a:xfrm>
            <a:off x="2314575" y="523875"/>
            <a:ext cx="4654550" cy="2619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4786ef4afc_2_96:notes"/>
          <p:cNvSpPr txBox="1">
            <a:spLocks noGrp="1"/>
          </p:cNvSpPr>
          <p:nvPr>
            <p:ph type="body" idx="1"/>
          </p:nvPr>
        </p:nvSpPr>
        <p:spPr>
          <a:xfrm>
            <a:off x="928370" y="3317876"/>
            <a:ext cx="7427100" cy="3143100"/>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SzPts val="1400"/>
              <a:buNone/>
            </a:pPr>
            <a:r>
              <a:rPr lang="en-US"/>
              <a:t>After hitting save, you can either select “export and draw more walklist” to return to the map view and continue cutting lists (with all of your filters still remaining set) or you can go to the walklist optimization page by clicking “Export and optimize walklist.” Clicking “Cancel” will take you back to the map view and allow you to make further edits to your walklist polygons.</a:t>
            </a:r>
            <a:endParaRPr/>
          </a:p>
          <a:p>
            <a:pPr marL="0" lvl="0" indent="0" algn="l" rtl="0">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Upon clicking an export option, walklists of 50 or less houses will move to the Optimize Walklist page while lists of 51-150 will be found as unassigned walklists under the Manage Walklist page.</a:t>
            </a:r>
            <a:endParaRPr/>
          </a:p>
          <a:p>
            <a:pPr marL="0" lvl="0" indent="0" algn="l" rtl="0">
              <a:lnSpc>
                <a:spcPct val="100000"/>
              </a:lnSpc>
              <a:spcBef>
                <a:spcPts val="0"/>
              </a:spcBef>
              <a:spcAft>
                <a:spcPts val="0"/>
              </a:spcAft>
              <a:buSzPts val="1400"/>
              <a:buNone/>
            </a:pPr>
            <a:endParaRPr/>
          </a:p>
        </p:txBody>
      </p:sp>
      <p:sp>
        <p:nvSpPr>
          <p:cNvPr id="223" name="Google Shape;223;g4786ef4afc_2_96:notes"/>
          <p:cNvSpPr txBox="1">
            <a:spLocks noGrp="1"/>
          </p:cNvSpPr>
          <p:nvPr>
            <p:ph type="sldNum" idx="12"/>
          </p:nvPr>
        </p:nvSpPr>
        <p:spPr>
          <a:xfrm>
            <a:off x="5258615" y="6634538"/>
            <a:ext cx="4023000" cy="3492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4786ef4afc_2_106:notes"/>
          <p:cNvSpPr>
            <a:spLocks noGrp="1" noRot="1" noChangeAspect="1"/>
          </p:cNvSpPr>
          <p:nvPr>
            <p:ph type="sldImg" idx="2"/>
          </p:nvPr>
        </p:nvSpPr>
        <p:spPr>
          <a:xfrm>
            <a:off x="2314575" y="523875"/>
            <a:ext cx="4654500" cy="261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4786ef4afc_2_106:notes"/>
          <p:cNvSpPr txBox="1">
            <a:spLocks noGrp="1"/>
          </p:cNvSpPr>
          <p:nvPr>
            <p:ph type="body" idx="1"/>
          </p:nvPr>
        </p:nvSpPr>
        <p:spPr>
          <a:xfrm>
            <a:off x="928370" y="3317876"/>
            <a:ext cx="7427100" cy="3143100"/>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Clr>
                <a:schemeClr val="dk1"/>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t>Auto-optimizing walklists is a great way to rapidly route 50 or less house lists. You’re able to get it started and then walk away from your computer while it does the work. It should be noted that this function assumes two things, when routing: You want a round-trip walklist and you don’t care where your starting point is. Most walkers prefer round-trip lists (think parking and returning to their car) and if this is the route type, the start position doesn’t make much difference. </a:t>
            </a:r>
            <a:endParaRPr/>
          </a:p>
          <a:p>
            <a:pPr marL="0" marR="0" lvl="0" indent="0" algn="l" rtl="0">
              <a:lnSpc>
                <a:spcPct val="100000"/>
              </a:lnSpc>
              <a:spcBef>
                <a:spcPts val="0"/>
              </a:spcBef>
              <a:spcAft>
                <a:spcPts val="0"/>
              </a:spcAft>
              <a:buClr>
                <a:srgbClr val="000000"/>
              </a:buClr>
              <a:buSzPts val="1400"/>
              <a:buFont typeface="Arial"/>
              <a:buNone/>
            </a:pPr>
            <a:r>
              <a:rPr lang="en-US"/>
              <a:t>Make sure that you have allowed Pop-ups. If you haven’t, then even when trying to auto-optimize, only one list will route. If it seems like the process has aborted after one list, check your pop-up settings and try again.</a:t>
            </a:r>
            <a:endParaRPr/>
          </a:p>
          <a:p>
            <a:pPr marL="0" marR="0" lvl="0" indent="0" algn="l" rtl="0">
              <a:lnSpc>
                <a:spcPct val="100000"/>
              </a:lnSpc>
              <a:spcBef>
                <a:spcPts val="0"/>
              </a:spcBef>
              <a:spcAft>
                <a:spcPts val="0"/>
              </a:spcAft>
              <a:buClr>
                <a:srgbClr val="000000"/>
              </a:buClr>
              <a:buSzPts val="1400"/>
              <a:buFont typeface="Arial"/>
              <a:buNone/>
            </a:pPr>
            <a:r>
              <a:rPr lang="en-US"/>
              <a:t>Lists typically take 2-5 minutes each for the computer to route.</a:t>
            </a:r>
            <a:endParaRPr/>
          </a:p>
          <a:p>
            <a:pPr marL="0" lvl="0" indent="0" algn="l" rtl="0">
              <a:lnSpc>
                <a:spcPct val="100000"/>
              </a:lnSpc>
              <a:spcBef>
                <a:spcPts val="0"/>
              </a:spcBef>
              <a:spcAft>
                <a:spcPts val="0"/>
              </a:spcAft>
              <a:buSzPts val="1400"/>
              <a:buNone/>
            </a:pPr>
            <a:endParaRPr/>
          </a:p>
        </p:txBody>
      </p:sp>
      <p:sp>
        <p:nvSpPr>
          <p:cNvPr id="232" name="Google Shape;232;g4786ef4afc_2_106:notes"/>
          <p:cNvSpPr txBox="1">
            <a:spLocks noGrp="1"/>
          </p:cNvSpPr>
          <p:nvPr>
            <p:ph type="sldNum" idx="12"/>
          </p:nvPr>
        </p:nvSpPr>
        <p:spPr>
          <a:xfrm>
            <a:off x="5258615" y="6634538"/>
            <a:ext cx="4023000" cy="3492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786ef503e_3_0:notes"/>
          <p:cNvSpPr>
            <a:spLocks noGrp="1" noRot="1" noChangeAspect="1"/>
          </p:cNvSpPr>
          <p:nvPr>
            <p:ph type="sldImg" idx="2"/>
          </p:nvPr>
        </p:nvSpPr>
        <p:spPr>
          <a:xfrm>
            <a:off x="2314575" y="523875"/>
            <a:ext cx="4654500" cy="2619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4786ef503e_3_0:notes"/>
          <p:cNvSpPr txBox="1">
            <a:spLocks noGrp="1"/>
          </p:cNvSpPr>
          <p:nvPr>
            <p:ph type="body" idx="1"/>
          </p:nvPr>
        </p:nvSpPr>
        <p:spPr>
          <a:xfrm>
            <a:off x="928370" y="3317876"/>
            <a:ext cx="7427100" cy="31431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r>
              <a:rPr lang="en-US"/>
              <a:t>Once you’ve loaded the optimization screen for a list, first decide whether you want to do a one way or round trip route. The toggle in the top-left of the screen will allow you to determine this. Round-Trip is selected by default. </a:t>
            </a:r>
            <a:endParaRPr/>
          </a:p>
          <a:p>
            <a:pPr marL="0" lvl="0" indent="0" algn="l" rtl="0">
              <a:spcBef>
                <a:spcPts val="0"/>
              </a:spcBef>
              <a:spcAft>
                <a:spcPts val="0"/>
              </a:spcAft>
              <a:buNone/>
            </a:pPr>
            <a:r>
              <a:rPr lang="en-US"/>
              <a:t>The numbers assigned to the household flags on the map are randomly assigned, so if you click “Start Routing” it will assume the number 1 house is where you want to start. If you have another starting point in mind, click the house you want to be your starting point and then select “Set as Starting Location.” This house will now be numbered as 1. </a:t>
            </a:r>
            <a:endParaRPr/>
          </a:p>
          <a:p>
            <a:pPr marL="0" lvl="0" indent="0" algn="l" rtl="0">
              <a:spcBef>
                <a:spcPts val="0"/>
              </a:spcBef>
              <a:spcAft>
                <a:spcPts val="0"/>
              </a:spcAft>
              <a:buNone/>
            </a:pPr>
            <a:r>
              <a:rPr lang="en-US"/>
              <a:t>In the case that you are doing a one-way route, you’ll also need to assign an ending location by the same means. Not doing so will let the computer believe that whichever house has been randomly assigned the highest number is your ending location. Since the starting and ending points of a round trip route are the same point, you don’t need to select an end point for a round-trip list. </a:t>
            </a:r>
            <a:endParaRPr/>
          </a:p>
          <a:p>
            <a:pPr marL="0" lvl="0" indent="0" algn="l" rtl="0">
              <a:spcBef>
                <a:spcPts val="0"/>
              </a:spcBef>
              <a:spcAft>
                <a:spcPts val="0"/>
              </a:spcAft>
              <a:buNone/>
            </a:pPr>
            <a:r>
              <a:rPr lang="en-US"/>
              <a:t>If you wish to remove a house from the list at this stage, you can click “remove location” after clicking on the house you wish to remove.</a:t>
            </a:r>
            <a:endParaRPr/>
          </a:p>
          <a:p>
            <a:pPr marL="0" lvl="0" indent="0" algn="l" rtl="0">
              <a:spcBef>
                <a:spcPts val="0"/>
              </a:spcBef>
              <a:spcAft>
                <a:spcPts val="0"/>
              </a:spcAft>
              <a:buNone/>
            </a:pPr>
            <a:r>
              <a:rPr lang="en-US"/>
              <a:t>When your route type and start/end locations are set, click “Start Routing” to initiate the optimization process. </a:t>
            </a:r>
            <a:endParaRPr/>
          </a:p>
          <a:p>
            <a:pPr marL="0" lvl="0" indent="0" algn="l" rtl="0">
              <a:spcBef>
                <a:spcPts val="0"/>
              </a:spcBef>
              <a:spcAft>
                <a:spcPts val="0"/>
              </a:spcAft>
              <a:buNone/>
            </a:pPr>
            <a:r>
              <a:rPr lang="en-US"/>
              <a:t>Once completed, you will see a route preview and the addresses listed in route order in a column on the right side of the screen. You can change the order of the houses by drag/drop within this column. The routes are optimized for shortest walk path, so the instances where editing is a good idea are few. However, in cases of difficult terrain or major thoroughfares, you may want to take advantage of this feature. </a:t>
            </a:r>
            <a:endParaRPr/>
          </a:p>
          <a:p>
            <a:pPr marL="0" lvl="0" indent="0" algn="l" rtl="0">
              <a:spcBef>
                <a:spcPts val="0"/>
              </a:spcBef>
              <a:spcAft>
                <a:spcPts val="0"/>
              </a:spcAft>
              <a:buNone/>
            </a:pPr>
            <a:r>
              <a:rPr lang="en-US"/>
              <a:t>By scrolling down the preview page, you can see the turn-by-turn directions between houses and see how long the proposed route is. </a:t>
            </a:r>
            <a:endParaRPr/>
          </a:p>
        </p:txBody>
      </p:sp>
      <p:sp>
        <p:nvSpPr>
          <p:cNvPr id="242" name="Google Shape;242;g4786ef503e_3_0:notes"/>
          <p:cNvSpPr txBox="1">
            <a:spLocks noGrp="1"/>
          </p:cNvSpPr>
          <p:nvPr>
            <p:ph type="sldNum" idx="12"/>
          </p:nvPr>
        </p:nvSpPr>
        <p:spPr>
          <a:xfrm>
            <a:off x="5258615" y="6634538"/>
            <a:ext cx="4023000" cy="3492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928370" y="3317876"/>
            <a:ext cx="7426960" cy="314325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a:t>The Campaign Team Tab is where you will conduct user creation, team management, walker tracking and much of your survey reporting. In this presentation, we will focus our activity on this tab to creation of new users.</a:t>
            </a:r>
            <a:endParaRPr/>
          </a:p>
        </p:txBody>
      </p:sp>
      <p:sp>
        <p:nvSpPr>
          <p:cNvPr id="93" name="Google Shape;93;p2:notes"/>
          <p:cNvSpPr>
            <a:spLocks noGrp="1" noRot="1" noChangeAspect="1"/>
          </p:cNvSpPr>
          <p:nvPr>
            <p:ph type="sldImg" idx="2"/>
          </p:nvPr>
        </p:nvSpPr>
        <p:spPr>
          <a:xfrm>
            <a:off x="2314575" y="523875"/>
            <a:ext cx="4654550" cy="2619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7b581c8430_0_0:notes"/>
          <p:cNvSpPr>
            <a:spLocks noGrp="1" noRot="1" noChangeAspect="1"/>
          </p:cNvSpPr>
          <p:nvPr>
            <p:ph type="sldImg" idx="2"/>
          </p:nvPr>
        </p:nvSpPr>
        <p:spPr>
          <a:xfrm>
            <a:off x="2314575" y="523875"/>
            <a:ext cx="4654500" cy="261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7b581c8430_0_0:notes"/>
          <p:cNvSpPr txBox="1">
            <a:spLocks noGrp="1"/>
          </p:cNvSpPr>
          <p:nvPr>
            <p:ph type="body" idx="1"/>
          </p:nvPr>
        </p:nvSpPr>
        <p:spPr>
          <a:xfrm>
            <a:off x="928370" y="3317876"/>
            <a:ext cx="7427100" cy="3143100"/>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Clr>
                <a:schemeClr val="dk1"/>
              </a:buClr>
              <a:buSzPts val="1400"/>
              <a:buFont typeface="Arial"/>
              <a:buNone/>
            </a:pPr>
            <a:r>
              <a:rPr lang="en-US"/>
              <a:t>You can select one or more walklists to assign at once via the checkboxes on the left hand side of the screen. Names appearing under the Assigned Teams or Assigned User columns will tell you who the list is currently assigned to. </a:t>
            </a:r>
            <a:endParaRPr/>
          </a:p>
          <a:p>
            <a:pPr marL="0" lvl="0" indent="0" algn="l" rtl="0">
              <a:spcBef>
                <a:spcPts val="0"/>
              </a:spcBef>
              <a:spcAft>
                <a:spcPts val="0"/>
              </a:spcAft>
              <a:buClr>
                <a:schemeClr val="dk1"/>
              </a:buClr>
              <a:buSzPts val="1400"/>
              <a:buFont typeface="Arial"/>
              <a:buNone/>
            </a:pPr>
            <a:r>
              <a:rPr lang="en-US"/>
              <a:t>Once the checkboxes have been selected, scroll to the bottom of the page and enter the team/s or user/s you wish to have access to the list. Then click “Assign” to finalize walklist assignment. This process can be used to assign or reassign lists.</a:t>
            </a:r>
            <a:endParaRPr/>
          </a:p>
          <a:p>
            <a:pPr marL="0" lvl="0" indent="0" algn="l" rtl="0">
              <a:spcBef>
                <a:spcPts val="0"/>
              </a:spcBef>
              <a:spcAft>
                <a:spcPts val="0"/>
              </a:spcAft>
              <a:buClr>
                <a:schemeClr val="dk1"/>
              </a:buClr>
              <a:buSzPts val="1400"/>
              <a:buFont typeface="Arial"/>
              <a:buNone/>
            </a:pPr>
            <a:r>
              <a:rPr lang="en-US"/>
              <a:t>The “Manage” option on the right hand side of the screen can be used to print walklists, reroute a routed list, view a map of the walklist or assign a survey other than the campaign default. </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261" name="Google Shape;261;g7b581c8430_0_0:notes"/>
          <p:cNvSpPr txBox="1">
            <a:spLocks noGrp="1"/>
          </p:cNvSpPr>
          <p:nvPr>
            <p:ph type="sldNum" idx="12"/>
          </p:nvPr>
        </p:nvSpPr>
        <p:spPr>
          <a:xfrm>
            <a:off x="5258615" y="6634538"/>
            <a:ext cx="4023000" cy="349200"/>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4786ef4afc_2_8:notes"/>
          <p:cNvSpPr txBox="1">
            <a:spLocks noGrp="1"/>
          </p:cNvSpPr>
          <p:nvPr>
            <p:ph type="body" idx="1"/>
          </p:nvPr>
        </p:nvSpPr>
        <p:spPr>
          <a:xfrm>
            <a:off x="928370" y="3317876"/>
            <a:ext cx="7427100" cy="31431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a:t>The User List page is where you will manage existing user accounts. Depending on your permission level, you may be able to create, edit, delete and turn off/on individual accounts. To create a new user or upload a new list of users, click “Add User.”</a:t>
            </a:r>
            <a:endParaRPr/>
          </a:p>
        </p:txBody>
      </p:sp>
      <p:sp>
        <p:nvSpPr>
          <p:cNvPr id="103" name="Google Shape;103;g4786ef4afc_2_8:notes"/>
          <p:cNvSpPr>
            <a:spLocks noGrp="1" noRot="1" noChangeAspect="1"/>
          </p:cNvSpPr>
          <p:nvPr>
            <p:ph type="sldImg" idx="2"/>
          </p:nvPr>
        </p:nvSpPr>
        <p:spPr>
          <a:xfrm>
            <a:off x="2314575" y="523875"/>
            <a:ext cx="4654500" cy="261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622bf966fa_0_0:notes"/>
          <p:cNvSpPr>
            <a:spLocks noGrp="1" noRot="1" noChangeAspect="1"/>
          </p:cNvSpPr>
          <p:nvPr>
            <p:ph type="sldImg" idx="2"/>
          </p:nvPr>
        </p:nvSpPr>
        <p:spPr>
          <a:xfrm>
            <a:off x="2314575" y="523875"/>
            <a:ext cx="4654500" cy="2619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622bf966fa_0_0:notes"/>
          <p:cNvSpPr txBox="1">
            <a:spLocks noGrp="1"/>
          </p:cNvSpPr>
          <p:nvPr>
            <p:ph type="body" idx="1"/>
          </p:nvPr>
        </p:nvSpPr>
        <p:spPr>
          <a:xfrm>
            <a:off x="928370" y="3317876"/>
            <a:ext cx="7427100" cy="31431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r>
              <a:rPr lang="en-US"/>
              <a:t>The next level down is Admin. Admin has the capability to do 95% of what an Account Owner can, but tied to the permissions the Account Owner wants to give them (see second screen shot). If an Account Owner chooses, an Admin can do everything in their CampaignSidekick account except for  constrained abilities in the Settings.</a:t>
            </a:r>
            <a:endParaRPr/>
          </a:p>
        </p:txBody>
      </p:sp>
      <p:sp>
        <p:nvSpPr>
          <p:cNvPr id="113" name="Google Shape;113;g622bf966fa_0_0:notes"/>
          <p:cNvSpPr txBox="1">
            <a:spLocks noGrp="1"/>
          </p:cNvSpPr>
          <p:nvPr>
            <p:ph type="sldNum" idx="12"/>
          </p:nvPr>
        </p:nvSpPr>
        <p:spPr>
          <a:xfrm>
            <a:off x="5258615" y="6634538"/>
            <a:ext cx="4023000" cy="3492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622bf06d69_0_2:notes"/>
          <p:cNvSpPr>
            <a:spLocks noGrp="1" noRot="1" noChangeAspect="1"/>
          </p:cNvSpPr>
          <p:nvPr>
            <p:ph type="sldImg" idx="2"/>
          </p:nvPr>
        </p:nvSpPr>
        <p:spPr>
          <a:xfrm>
            <a:off x="2314575" y="523875"/>
            <a:ext cx="4654500" cy="2619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622bf06d69_0_2:notes"/>
          <p:cNvSpPr txBox="1">
            <a:spLocks noGrp="1"/>
          </p:cNvSpPr>
          <p:nvPr>
            <p:ph type="body" idx="1"/>
          </p:nvPr>
        </p:nvSpPr>
        <p:spPr>
          <a:xfrm>
            <a:off x="928370" y="3317876"/>
            <a:ext cx="7427100" cy="31431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121" name="Google Shape;121;g622bf06d69_0_2:notes"/>
          <p:cNvSpPr txBox="1">
            <a:spLocks noGrp="1"/>
          </p:cNvSpPr>
          <p:nvPr>
            <p:ph type="sldNum" idx="12"/>
          </p:nvPr>
        </p:nvSpPr>
        <p:spPr>
          <a:xfrm>
            <a:off x="5258615" y="6634538"/>
            <a:ext cx="4023000" cy="3492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622bf966fa_0_24:notes"/>
          <p:cNvSpPr>
            <a:spLocks noGrp="1" noRot="1" noChangeAspect="1"/>
          </p:cNvSpPr>
          <p:nvPr>
            <p:ph type="sldImg" idx="2"/>
          </p:nvPr>
        </p:nvSpPr>
        <p:spPr>
          <a:xfrm>
            <a:off x="2314575" y="523875"/>
            <a:ext cx="4654550" cy="2619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622bf966fa_0_24:notes"/>
          <p:cNvSpPr txBox="1">
            <a:spLocks noGrp="1"/>
          </p:cNvSpPr>
          <p:nvPr>
            <p:ph type="body" idx="1"/>
          </p:nvPr>
        </p:nvSpPr>
        <p:spPr>
          <a:xfrm>
            <a:off x="928370" y="3317876"/>
            <a:ext cx="7427100" cy="31431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129" name="Google Shape;129;g622bf966fa_0_24:notes"/>
          <p:cNvSpPr txBox="1">
            <a:spLocks noGrp="1"/>
          </p:cNvSpPr>
          <p:nvPr>
            <p:ph type="sldNum" idx="12"/>
          </p:nvPr>
        </p:nvSpPr>
        <p:spPr>
          <a:xfrm>
            <a:off x="5258615" y="6634538"/>
            <a:ext cx="4023000" cy="3492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622bf966fa_0_32:notes"/>
          <p:cNvSpPr>
            <a:spLocks noGrp="1" noRot="1" noChangeAspect="1"/>
          </p:cNvSpPr>
          <p:nvPr>
            <p:ph type="sldImg" idx="2"/>
          </p:nvPr>
        </p:nvSpPr>
        <p:spPr>
          <a:xfrm>
            <a:off x="2314575" y="523875"/>
            <a:ext cx="4654500" cy="2619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622bf966fa_0_32:notes"/>
          <p:cNvSpPr txBox="1">
            <a:spLocks noGrp="1"/>
          </p:cNvSpPr>
          <p:nvPr>
            <p:ph type="body" idx="1"/>
          </p:nvPr>
        </p:nvSpPr>
        <p:spPr>
          <a:xfrm>
            <a:off x="928370" y="3317876"/>
            <a:ext cx="7427100" cy="3143100"/>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138" name="Google Shape;138;g622bf966fa_0_32:notes"/>
          <p:cNvSpPr txBox="1">
            <a:spLocks noGrp="1"/>
          </p:cNvSpPr>
          <p:nvPr>
            <p:ph type="sldNum" idx="12"/>
          </p:nvPr>
        </p:nvSpPr>
        <p:spPr>
          <a:xfrm>
            <a:off x="5258615" y="6634538"/>
            <a:ext cx="4023000" cy="349200"/>
          </a:xfrm>
          <a:prstGeom prst="rect">
            <a:avLst/>
          </a:prstGeom>
        </p:spPr>
        <p:txBody>
          <a:bodyPr spcFirstLastPara="1" wrap="square" lIns="92950" tIns="46475" rIns="92950" bIns="4647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786ef4afc_2_31:notes"/>
          <p:cNvSpPr txBox="1">
            <a:spLocks noGrp="1"/>
          </p:cNvSpPr>
          <p:nvPr>
            <p:ph type="body" idx="1"/>
          </p:nvPr>
        </p:nvSpPr>
        <p:spPr>
          <a:xfrm>
            <a:off x="928370" y="3317876"/>
            <a:ext cx="7427100" cy="3143100"/>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Clr>
                <a:schemeClr val="dk1"/>
              </a:buClr>
              <a:buSzPts val="1100"/>
              <a:buFont typeface="Arial"/>
              <a:buNone/>
            </a:pPr>
            <a:r>
              <a:rPr lang="en-US" sz="1400">
                <a:latin typeface="Georgia"/>
                <a:ea typeface="Georgia"/>
                <a:cs typeface="Georgia"/>
                <a:sym typeface="Georgia"/>
              </a:rPr>
              <a:t>Using the Upload CSV option is a great way to save time when creating a large number of users. Download the sample CSV, input your user information and upload to create user accounts in large numbers.</a:t>
            </a:r>
            <a:endParaRPr sz="1400">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en-US" sz="1400">
                <a:latin typeface="Georgia"/>
                <a:ea typeface="Georgia"/>
                <a:cs typeface="Georgia"/>
                <a:sym typeface="Georgia"/>
              </a:rPr>
              <a:t>The Find Active Voter option allows you to search within the voters in your database to tie a volunteer’s activity to their user account. </a:t>
            </a:r>
            <a:endParaRPr sz="1400">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en-US" sz="1400">
                <a:latin typeface="Georgia"/>
                <a:ea typeface="Georgia"/>
                <a:cs typeface="Georgia"/>
                <a:sym typeface="Georgia"/>
              </a:rPr>
              <a:t>If you are adding a few volunteers at a time, select “Manually Enter User Info.” Then fill out your fields, select their Level and Role then Save. </a:t>
            </a:r>
            <a:endParaRPr sz="1400">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400">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r>
              <a:rPr lang="en-US" sz="1400">
                <a:latin typeface="Georgia"/>
                <a:ea typeface="Georgia"/>
                <a:cs typeface="Georgia"/>
                <a:sym typeface="Georgia"/>
              </a:rPr>
              <a:t>If you have done this correctly, you will see a “Success!” message from CampaignSidekick. You have now added a new user to your Sidekick account!</a:t>
            </a:r>
            <a:endParaRPr sz="1400">
              <a:latin typeface="Georgia"/>
              <a:ea typeface="Georgia"/>
              <a:cs typeface="Georgia"/>
              <a:sym typeface="Georgia"/>
            </a:endParaRPr>
          </a:p>
          <a:p>
            <a:pPr marL="0" lvl="0" indent="0" algn="l" rtl="0">
              <a:lnSpc>
                <a:spcPct val="100000"/>
              </a:lnSpc>
              <a:spcBef>
                <a:spcPts val="0"/>
              </a:spcBef>
              <a:spcAft>
                <a:spcPts val="0"/>
              </a:spcAft>
              <a:buSzPts val="1400"/>
              <a:buNone/>
            </a:pPr>
            <a:endParaRPr/>
          </a:p>
        </p:txBody>
      </p:sp>
      <p:sp>
        <p:nvSpPr>
          <p:cNvPr id="147" name="Google Shape;147;g4786ef4afc_2_31:notes"/>
          <p:cNvSpPr>
            <a:spLocks noGrp="1" noRot="1" noChangeAspect="1"/>
          </p:cNvSpPr>
          <p:nvPr>
            <p:ph type="sldImg" idx="2"/>
          </p:nvPr>
        </p:nvSpPr>
        <p:spPr>
          <a:xfrm>
            <a:off x="2314575" y="523875"/>
            <a:ext cx="4654500" cy="261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786ef4afc_2_19:notes"/>
          <p:cNvSpPr txBox="1">
            <a:spLocks noGrp="1"/>
          </p:cNvSpPr>
          <p:nvPr>
            <p:ph type="body" idx="1"/>
          </p:nvPr>
        </p:nvSpPr>
        <p:spPr>
          <a:xfrm>
            <a:off x="928370" y="3317876"/>
            <a:ext cx="7427100" cy="3143100"/>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a:t>If you’re creating more than a few users at a time, uploading users via this bulk file option may be a tool you should consider. It’s easy to format volunteer lists into the upload format and create many at a time!</a:t>
            </a:r>
            <a:endParaRPr/>
          </a:p>
        </p:txBody>
      </p:sp>
      <p:sp>
        <p:nvSpPr>
          <p:cNvPr id="160" name="Google Shape;160;g4786ef4afc_2_19:notes"/>
          <p:cNvSpPr>
            <a:spLocks noGrp="1" noRot="1" noChangeAspect="1"/>
          </p:cNvSpPr>
          <p:nvPr>
            <p:ph type="sldImg" idx="2"/>
          </p:nvPr>
        </p:nvSpPr>
        <p:spPr>
          <a:xfrm>
            <a:off x="2314575" y="523875"/>
            <a:ext cx="4654500" cy="261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330200" algn="l">
              <a:lnSpc>
                <a:spcPct val="100000"/>
              </a:lnSpc>
              <a:spcBef>
                <a:spcPts val="320"/>
              </a:spcBef>
              <a:spcAft>
                <a:spcPts val="0"/>
              </a:spcAft>
              <a:buClr>
                <a:srgbClr val="FF0000"/>
              </a:buClr>
              <a:buSzPts val="1600"/>
              <a:buFont typeface="Arial"/>
              <a:buChar char="•"/>
              <a:defRPr sz="1600">
                <a:solidFill>
                  <a:srgbClr val="7F7F7F"/>
                </a:solidFill>
              </a:defRPr>
            </a:lvl1pPr>
            <a:lvl2pPr marL="914400" lvl="1" indent="-330200" algn="l">
              <a:lnSpc>
                <a:spcPct val="100000"/>
              </a:lnSpc>
              <a:spcBef>
                <a:spcPts val="320"/>
              </a:spcBef>
              <a:spcAft>
                <a:spcPts val="0"/>
              </a:spcAft>
              <a:buClr>
                <a:srgbClr val="800000"/>
              </a:buClr>
              <a:buSzPts val="1600"/>
              <a:buFont typeface="Arial"/>
              <a:buChar char="•"/>
              <a:defRPr sz="1600">
                <a:solidFill>
                  <a:srgbClr val="7F7F7F"/>
                </a:solidFill>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9" name="Google Shape;19;p2"/>
          <p:cNvSpPr txBox="1">
            <a:spLocks noGrp="1"/>
          </p:cNvSpPr>
          <p:nvPr>
            <p:ph type="ftr" idx="11"/>
          </p:nvPr>
        </p:nvSpPr>
        <p:spPr>
          <a:xfrm>
            <a:off x="3124202"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37958" y="4718262"/>
            <a:ext cx="367323"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
        <p:nvSpPr>
          <p:cNvPr id="21" name="Google Shape;21;p2"/>
          <p:cNvSpPr txBox="1">
            <a:spLocks noGrp="1"/>
          </p:cNvSpPr>
          <p:nvPr>
            <p:ph type="title"/>
          </p:nvPr>
        </p:nvSpPr>
        <p:spPr>
          <a:xfrm>
            <a:off x="359509" y="366065"/>
            <a:ext cx="8229600" cy="857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E40202"/>
              </a:buClr>
              <a:buSzPts val="2400"/>
              <a:buFont typeface="Georgia"/>
              <a:buNone/>
              <a:defRPr sz="2400" b="1" cap="none">
                <a:solidFill>
                  <a:srgbClr val="E40202"/>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1"/>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6" name="Google Shape;76;p1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7" name="Google Shape;77;p11"/>
          <p:cNvSpPr txBox="1">
            <a:spLocks noGrp="1"/>
          </p:cNvSpPr>
          <p:nvPr>
            <p:ph type="ftr" idx="11"/>
          </p:nvPr>
        </p:nvSpPr>
        <p:spPr>
          <a:xfrm>
            <a:off x="3124202"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8637958" y="4718262"/>
            <a:ext cx="367323"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rot="5400000">
            <a:off x="5463780" y="1371602"/>
            <a:ext cx="4388644" cy="205740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2"/>
          <p:cNvSpPr txBox="1">
            <a:spLocks noGrp="1"/>
          </p:cNvSpPr>
          <p:nvPr>
            <p:ph type="body" idx="1"/>
          </p:nvPr>
        </p:nvSpPr>
        <p:spPr>
          <a:xfrm rot="5400000">
            <a:off x="1272781" y="-609599"/>
            <a:ext cx="4388644" cy="6019801"/>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2" name="Google Shape;82;p1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3" name="Google Shape;83;p12"/>
          <p:cNvSpPr txBox="1">
            <a:spLocks noGrp="1"/>
          </p:cNvSpPr>
          <p:nvPr>
            <p:ph type="ftr" idx="11"/>
          </p:nvPr>
        </p:nvSpPr>
        <p:spPr>
          <a:xfrm>
            <a:off x="3124202"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8637958" y="4718262"/>
            <a:ext cx="367323"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E40202"/>
              </a:buClr>
              <a:buSzPts val="2800"/>
              <a:buFont typeface="Source Sans Pro"/>
              <a:buNone/>
              <a:defRPr sz="2800" b="1" cap="none">
                <a:solidFill>
                  <a:srgbClr val="E4020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457203" y="1200151"/>
            <a:ext cx="4038601" cy="3394472"/>
          </a:xfrm>
          <a:prstGeom prst="rect">
            <a:avLst/>
          </a:prstGeom>
          <a:noFill/>
          <a:ln>
            <a:noFill/>
          </a:ln>
        </p:spPr>
        <p:txBody>
          <a:bodyPr spcFirstLastPara="1" wrap="square" lIns="91425" tIns="45700" rIns="91425" bIns="45700" anchor="t" anchorCtr="0">
            <a:noAutofit/>
          </a:bodyPr>
          <a:lstStyle>
            <a:lvl1pPr marL="457200" lvl="0" indent="-330200" algn="l">
              <a:lnSpc>
                <a:spcPct val="100000"/>
              </a:lnSpc>
              <a:spcBef>
                <a:spcPts val="320"/>
              </a:spcBef>
              <a:spcAft>
                <a:spcPts val="0"/>
              </a:spcAft>
              <a:buClr>
                <a:srgbClr val="FF0000"/>
              </a:buClr>
              <a:buSzPts val="1600"/>
              <a:buChar char="•"/>
              <a:defRPr sz="1600">
                <a:solidFill>
                  <a:srgbClr val="7F7F7F"/>
                </a:solidFill>
              </a:defRPr>
            </a:lvl1pPr>
            <a:lvl2pPr marL="914400" lvl="1" indent="-330200" algn="l">
              <a:lnSpc>
                <a:spcPct val="100000"/>
              </a:lnSpc>
              <a:spcBef>
                <a:spcPts val="320"/>
              </a:spcBef>
              <a:spcAft>
                <a:spcPts val="0"/>
              </a:spcAft>
              <a:buClr>
                <a:srgbClr val="7F7F7F"/>
              </a:buClr>
              <a:buSzPts val="1600"/>
              <a:buChar char="–"/>
              <a:defRPr sz="1600">
                <a:solidFill>
                  <a:srgbClr val="7F7F7F"/>
                </a:solidFill>
              </a:defRPr>
            </a:lvl2pPr>
            <a:lvl3pPr marL="1371600" lvl="2" indent="-330200" algn="l">
              <a:lnSpc>
                <a:spcPct val="100000"/>
              </a:lnSpc>
              <a:spcBef>
                <a:spcPts val="320"/>
              </a:spcBef>
              <a:spcAft>
                <a:spcPts val="0"/>
              </a:spcAft>
              <a:buClr>
                <a:srgbClr val="7F7F7F"/>
              </a:buClr>
              <a:buSzPts val="1600"/>
              <a:buChar char="•"/>
              <a:defRPr sz="1600">
                <a:solidFill>
                  <a:srgbClr val="7F7F7F"/>
                </a:solidFill>
              </a:defRPr>
            </a:lvl3pPr>
            <a:lvl4pPr marL="1828800" lvl="3" indent="-330200" algn="l">
              <a:lnSpc>
                <a:spcPct val="100000"/>
              </a:lnSpc>
              <a:spcBef>
                <a:spcPts val="320"/>
              </a:spcBef>
              <a:spcAft>
                <a:spcPts val="0"/>
              </a:spcAft>
              <a:buClr>
                <a:srgbClr val="7F7F7F"/>
              </a:buClr>
              <a:buSzPts val="1600"/>
              <a:buChar char="–"/>
              <a:defRPr sz="1600">
                <a:solidFill>
                  <a:srgbClr val="7F7F7F"/>
                </a:solidFill>
              </a:defRPr>
            </a:lvl4pPr>
            <a:lvl5pPr marL="2286000" lvl="4" indent="-330200" algn="l">
              <a:lnSpc>
                <a:spcPct val="100000"/>
              </a:lnSpc>
              <a:spcBef>
                <a:spcPts val="320"/>
              </a:spcBef>
              <a:spcAft>
                <a:spcPts val="0"/>
              </a:spcAft>
              <a:buClr>
                <a:srgbClr val="7F7F7F"/>
              </a:buClr>
              <a:buSzPts val="1600"/>
              <a:buChar char="»"/>
              <a:defRPr sz="1600">
                <a:solidFill>
                  <a:srgbClr val="7F7F7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5" name="Google Shape;25;p3"/>
          <p:cNvSpPr txBox="1">
            <a:spLocks noGrp="1"/>
          </p:cNvSpPr>
          <p:nvPr>
            <p:ph type="body" idx="2"/>
          </p:nvPr>
        </p:nvSpPr>
        <p:spPr>
          <a:xfrm>
            <a:off x="4648201" y="1200151"/>
            <a:ext cx="4038601" cy="3394472"/>
          </a:xfrm>
          <a:prstGeom prst="rect">
            <a:avLst/>
          </a:prstGeom>
          <a:noFill/>
          <a:ln>
            <a:noFill/>
          </a:ln>
        </p:spPr>
        <p:txBody>
          <a:bodyPr spcFirstLastPara="1" wrap="square" lIns="91425" tIns="45700" rIns="91425" bIns="45700" anchor="t" anchorCtr="0">
            <a:noAutofit/>
          </a:bodyPr>
          <a:lstStyle>
            <a:lvl1pPr marL="457200" lvl="0" indent="-330200" algn="l">
              <a:lnSpc>
                <a:spcPct val="100000"/>
              </a:lnSpc>
              <a:spcBef>
                <a:spcPts val="320"/>
              </a:spcBef>
              <a:spcAft>
                <a:spcPts val="0"/>
              </a:spcAft>
              <a:buClr>
                <a:srgbClr val="FF0000"/>
              </a:buClr>
              <a:buSzPts val="1600"/>
              <a:buChar char="•"/>
              <a:defRPr sz="1600">
                <a:solidFill>
                  <a:srgbClr val="7F7F7F"/>
                </a:solidFill>
              </a:defRPr>
            </a:lvl1pPr>
            <a:lvl2pPr marL="914400" lvl="1" indent="-330200" algn="l">
              <a:lnSpc>
                <a:spcPct val="100000"/>
              </a:lnSpc>
              <a:spcBef>
                <a:spcPts val="320"/>
              </a:spcBef>
              <a:spcAft>
                <a:spcPts val="0"/>
              </a:spcAft>
              <a:buClr>
                <a:srgbClr val="7F7F7F"/>
              </a:buClr>
              <a:buSzPts val="1600"/>
              <a:buChar char="–"/>
              <a:defRPr sz="1600">
                <a:solidFill>
                  <a:srgbClr val="7F7F7F"/>
                </a:solidFill>
              </a:defRPr>
            </a:lvl2pPr>
            <a:lvl3pPr marL="1371600" lvl="2" indent="-330200" algn="l">
              <a:lnSpc>
                <a:spcPct val="100000"/>
              </a:lnSpc>
              <a:spcBef>
                <a:spcPts val="320"/>
              </a:spcBef>
              <a:spcAft>
                <a:spcPts val="0"/>
              </a:spcAft>
              <a:buClr>
                <a:srgbClr val="7F7F7F"/>
              </a:buClr>
              <a:buSzPts val="1600"/>
              <a:buChar char="•"/>
              <a:defRPr sz="1600">
                <a:solidFill>
                  <a:srgbClr val="7F7F7F"/>
                </a:solidFill>
              </a:defRPr>
            </a:lvl3pPr>
            <a:lvl4pPr marL="1828800" lvl="3" indent="-330200" algn="l">
              <a:lnSpc>
                <a:spcPct val="100000"/>
              </a:lnSpc>
              <a:spcBef>
                <a:spcPts val="320"/>
              </a:spcBef>
              <a:spcAft>
                <a:spcPts val="0"/>
              </a:spcAft>
              <a:buClr>
                <a:srgbClr val="7F7F7F"/>
              </a:buClr>
              <a:buSzPts val="1600"/>
              <a:buChar char="–"/>
              <a:defRPr sz="1600">
                <a:solidFill>
                  <a:srgbClr val="7F7F7F"/>
                </a:solidFill>
              </a:defRPr>
            </a:lvl4pPr>
            <a:lvl5pPr marL="2286000" lvl="4" indent="-330200" algn="l">
              <a:lnSpc>
                <a:spcPct val="100000"/>
              </a:lnSpc>
              <a:spcBef>
                <a:spcPts val="320"/>
              </a:spcBef>
              <a:spcAft>
                <a:spcPts val="0"/>
              </a:spcAft>
              <a:buClr>
                <a:srgbClr val="7F7F7F"/>
              </a:buClr>
              <a:buSzPts val="1600"/>
              <a:buChar char="»"/>
              <a:defRPr sz="1600">
                <a:solidFill>
                  <a:srgbClr val="7F7F7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6" name="Google Shape;26;p3"/>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7" name="Google Shape;27;p3"/>
          <p:cNvSpPr txBox="1">
            <a:spLocks noGrp="1"/>
          </p:cNvSpPr>
          <p:nvPr>
            <p:ph type="ftr" idx="11"/>
          </p:nvPr>
        </p:nvSpPr>
        <p:spPr>
          <a:xfrm>
            <a:off x="3124202"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8637958" y="4718262"/>
            <a:ext cx="367323"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457204" y="204787"/>
            <a:ext cx="3008313" cy="8715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Source Sans Pro"/>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3575054" y="204790"/>
            <a:ext cx="5111749" cy="4389835"/>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32" name="Google Shape;32;p4"/>
          <p:cNvSpPr txBox="1">
            <a:spLocks noGrp="1"/>
          </p:cNvSpPr>
          <p:nvPr>
            <p:ph type="body" idx="2"/>
          </p:nvPr>
        </p:nvSpPr>
        <p:spPr>
          <a:xfrm>
            <a:off x="457204" y="1076327"/>
            <a:ext cx="3008313" cy="351829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33" name="Google Shape;33;p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4" name="Google Shape;34;p4"/>
          <p:cNvSpPr txBox="1">
            <a:spLocks noGrp="1"/>
          </p:cNvSpPr>
          <p:nvPr>
            <p:ph type="ftr" idx="11"/>
          </p:nvPr>
        </p:nvSpPr>
        <p:spPr>
          <a:xfrm>
            <a:off x="3124202"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8637958" y="4718262"/>
            <a:ext cx="367323"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
        <p:cNvGrpSpPr/>
        <p:nvPr/>
      </p:nvGrpSpPr>
      <p:grpSpPr>
        <a:xfrm>
          <a:off x="0" y="0"/>
          <a:ext cx="0" cy="0"/>
          <a:chOff x="0" y="0"/>
          <a:chExt cx="0" cy="0"/>
        </a:xfrm>
      </p:grpSpPr>
      <p:sp>
        <p:nvSpPr>
          <p:cNvPr id="37" name="Google Shape;37;p5"/>
          <p:cNvSpPr txBox="1">
            <a:spLocks noGrp="1"/>
          </p:cNvSpPr>
          <p:nvPr>
            <p:ph type="ctrTitle"/>
          </p:nvPr>
        </p:nvSpPr>
        <p:spPr>
          <a:xfrm>
            <a:off x="685802" y="1597821"/>
            <a:ext cx="7772400" cy="1102519"/>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9" name="Google Shape;39;p5"/>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40" name="Google Shape;40;p5"/>
          <p:cNvSpPr txBox="1">
            <a:spLocks noGrp="1"/>
          </p:cNvSpPr>
          <p:nvPr>
            <p:ph type="ftr" idx="11"/>
          </p:nvPr>
        </p:nvSpPr>
        <p:spPr>
          <a:xfrm>
            <a:off x="3124202"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
          <p:cNvSpPr txBox="1">
            <a:spLocks noGrp="1"/>
          </p:cNvSpPr>
          <p:nvPr>
            <p:ph type="sldNum" idx="12"/>
          </p:nvPr>
        </p:nvSpPr>
        <p:spPr>
          <a:xfrm>
            <a:off x="8637958" y="4718262"/>
            <a:ext cx="367323"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722314" y="3305176"/>
            <a:ext cx="7772400" cy="102155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Source Sans Pro"/>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body" idx="1"/>
          </p:nvPr>
        </p:nvSpPr>
        <p:spPr>
          <a:xfrm>
            <a:off x="722314"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5" name="Google Shape;45;p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46" name="Google Shape;46;p6"/>
          <p:cNvSpPr txBox="1">
            <a:spLocks noGrp="1"/>
          </p:cNvSpPr>
          <p:nvPr>
            <p:ph type="ftr" idx="11"/>
          </p:nvPr>
        </p:nvSpPr>
        <p:spPr>
          <a:xfrm>
            <a:off x="3124202"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sldNum" idx="12"/>
          </p:nvPr>
        </p:nvSpPr>
        <p:spPr>
          <a:xfrm>
            <a:off x="8637958" y="4718262"/>
            <a:ext cx="367323"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Source Sans Pr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1" name="Google Shape;51;p7"/>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2" name="Google Shape;52;p7"/>
          <p:cNvSpPr txBox="1">
            <a:spLocks noGrp="1"/>
          </p:cNvSpPr>
          <p:nvPr>
            <p:ph type="body" idx="3"/>
          </p:nvPr>
        </p:nvSpPr>
        <p:spPr>
          <a:xfrm>
            <a:off x="4645028" y="1151335"/>
            <a:ext cx="4041774"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3" name="Google Shape;53;p7"/>
          <p:cNvSpPr txBox="1">
            <a:spLocks noGrp="1"/>
          </p:cNvSpPr>
          <p:nvPr>
            <p:ph type="body" idx="4"/>
          </p:nvPr>
        </p:nvSpPr>
        <p:spPr>
          <a:xfrm>
            <a:off x="4645028" y="1631156"/>
            <a:ext cx="4041774" cy="2963466"/>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4" name="Google Shape;54;p7"/>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5" name="Google Shape;55;p7"/>
          <p:cNvSpPr txBox="1">
            <a:spLocks noGrp="1"/>
          </p:cNvSpPr>
          <p:nvPr>
            <p:ph type="ftr" idx="11"/>
          </p:nvPr>
        </p:nvSpPr>
        <p:spPr>
          <a:xfrm>
            <a:off x="3124202"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
          <p:cNvSpPr txBox="1">
            <a:spLocks noGrp="1"/>
          </p:cNvSpPr>
          <p:nvPr>
            <p:ph type="sldNum" idx="12"/>
          </p:nvPr>
        </p:nvSpPr>
        <p:spPr>
          <a:xfrm>
            <a:off x="8637958" y="4718262"/>
            <a:ext cx="367323"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7"/>
        <p:cNvGrpSpPr/>
        <p:nvPr/>
      </p:nvGrpSpPr>
      <p:grpSpPr>
        <a:xfrm>
          <a:off x="0" y="0"/>
          <a:ext cx="0" cy="0"/>
          <a:chOff x="0" y="0"/>
          <a:chExt cx="0" cy="0"/>
        </a:xfrm>
      </p:grpSpPr>
      <p:sp>
        <p:nvSpPr>
          <p:cNvPr id="58" name="Google Shape;58;p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9" name="Google Shape;59;p8"/>
          <p:cNvSpPr txBox="1">
            <a:spLocks noGrp="1"/>
          </p:cNvSpPr>
          <p:nvPr>
            <p:ph type="ftr" idx="11"/>
          </p:nvPr>
        </p:nvSpPr>
        <p:spPr>
          <a:xfrm>
            <a:off x="3124202"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8637958" y="4718262"/>
            <a:ext cx="367323"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
        <p:nvSpPr>
          <p:cNvPr id="61" name="Google Shape;61;p8"/>
          <p:cNvSpPr txBox="1">
            <a:spLocks noGrp="1"/>
          </p:cNvSpPr>
          <p:nvPr>
            <p:ph type="title"/>
          </p:nvPr>
        </p:nvSpPr>
        <p:spPr>
          <a:xfrm>
            <a:off x="388818" y="469742"/>
            <a:ext cx="8229600" cy="857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E40202"/>
              </a:buClr>
              <a:buSzPts val="2800"/>
              <a:buFont typeface="Source Sans Pro"/>
              <a:buNone/>
              <a:defRPr sz="2800" b="1" cap="none">
                <a:solidFill>
                  <a:srgbClr val="E4020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9"/>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4" name="Google Shape;64;p9"/>
          <p:cNvSpPr txBox="1">
            <a:spLocks noGrp="1"/>
          </p:cNvSpPr>
          <p:nvPr>
            <p:ph type="ftr" idx="11"/>
          </p:nvPr>
        </p:nvSpPr>
        <p:spPr>
          <a:xfrm>
            <a:off x="3124202"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9"/>
          <p:cNvSpPr txBox="1">
            <a:spLocks noGrp="1"/>
          </p:cNvSpPr>
          <p:nvPr>
            <p:ph type="sldNum" idx="12"/>
          </p:nvPr>
        </p:nvSpPr>
        <p:spPr>
          <a:xfrm>
            <a:off x="8637958" y="4718262"/>
            <a:ext cx="367323"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1792288" y="3600451"/>
            <a:ext cx="5486400" cy="42505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Source Sans Pro"/>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0"/>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69" name="Google Shape;69;p10"/>
          <p:cNvSpPr txBox="1">
            <a:spLocks noGrp="1"/>
          </p:cNvSpPr>
          <p:nvPr>
            <p:ph type="body" idx="1"/>
          </p:nvPr>
        </p:nvSpPr>
        <p:spPr>
          <a:xfrm>
            <a:off x="1792288" y="4025505"/>
            <a:ext cx="5486400" cy="60364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0" name="Google Shape;70;p10"/>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1" name="Google Shape;71;p10"/>
          <p:cNvSpPr txBox="1">
            <a:spLocks noGrp="1"/>
          </p:cNvSpPr>
          <p:nvPr>
            <p:ph type="ftr" idx="11"/>
          </p:nvPr>
        </p:nvSpPr>
        <p:spPr>
          <a:xfrm>
            <a:off x="3124202"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0"/>
          <p:cNvSpPr txBox="1">
            <a:spLocks noGrp="1"/>
          </p:cNvSpPr>
          <p:nvPr>
            <p:ph type="sldNum" idx="12"/>
          </p:nvPr>
        </p:nvSpPr>
        <p:spPr>
          <a:xfrm>
            <a:off x="8637958" y="4718262"/>
            <a:ext cx="367323" cy="273844"/>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9"/>
        <p:cNvGrpSpPr/>
        <p:nvPr/>
      </p:nvGrpSpPr>
      <p:grpSpPr>
        <a:xfrm>
          <a:off x="0" y="0"/>
          <a:ext cx="0" cy="0"/>
          <a:chOff x="0" y="0"/>
          <a:chExt cx="0" cy="0"/>
        </a:xfrm>
      </p:grpSpPr>
      <p:sp>
        <p:nvSpPr>
          <p:cNvPr id="10" name="Google Shape;10;p1"/>
          <p:cNvSpPr/>
          <p:nvPr/>
        </p:nvSpPr>
        <p:spPr>
          <a:xfrm>
            <a:off x="0" y="-8092"/>
            <a:ext cx="9144000" cy="5143500"/>
          </a:xfrm>
          <a:prstGeom prst="rect">
            <a:avLst/>
          </a:prstGeom>
          <a:solidFill>
            <a:srgbClr val="F2F2F2"/>
          </a:solidFill>
          <a:ln>
            <a:noFill/>
          </a:ln>
          <a:effectLst>
            <a:outerShdw blurRad="40000" dist="23000" dir="5400000" rotWithShape="0">
              <a:srgbClr val="000000">
                <a:alpha val="34509"/>
              </a:srgbClr>
            </a:outerShdw>
          </a:effectLst>
        </p:spPr>
        <p:txBody>
          <a:bodyPr spcFirstLastPara="1" wrap="square" lIns="57150" tIns="28575" rIns="57150" bIns="285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ource Sans Pro"/>
              <a:ea typeface="Source Sans Pro"/>
              <a:cs typeface="Source Sans Pro"/>
              <a:sym typeface="Source Sans Pro"/>
            </a:endParaRPr>
          </a:p>
        </p:txBody>
      </p:sp>
      <p:sp>
        <p:nvSpPr>
          <p:cNvPr id="11" name="Google Shape;11;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Source Sans Pro"/>
              <a:buNone/>
              <a:defRPr sz="44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Source Sans Pro"/>
                <a:ea typeface="Source Sans Pro"/>
                <a:cs typeface="Source Sans Pro"/>
                <a:sym typeface="Source Sans Pr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13" name="Google Shape;13;p1"/>
          <p:cNvSpPr txBox="1">
            <a:spLocks noGrp="1"/>
          </p:cNvSpPr>
          <p:nvPr>
            <p:ph type="ftr" idx="11"/>
          </p:nvPr>
        </p:nvSpPr>
        <p:spPr>
          <a:xfrm>
            <a:off x="3124202" y="4767264"/>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4" name="Google Shape;14;p1"/>
          <p:cNvSpPr txBox="1">
            <a:spLocks noGrp="1"/>
          </p:cNvSpPr>
          <p:nvPr>
            <p:ph type="sldNum" idx="12"/>
          </p:nvPr>
        </p:nvSpPr>
        <p:spPr>
          <a:xfrm>
            <a:off x="8637958" y="4718262"/>
            <a:ext cx="367323" cy="273844"/>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ct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cxnSp>
        <p:nvCxnSpPr>
          <p:cNvPr id="15" name="Google Shape;15;p1"/>
          <p:cNvCxnSpPr/>
          <p:nvPr/>
        </p:nvCxnSpPr>
        <p:spPr>
          <a:xfrm>
            <a:off x="407774" y="1075207"/>
            <a:ext cx="7614905" cy="0"/>
          </a:xfrm>
          <a:prstGeom prst="straightConnector1">
            <a:avLst/>
          </a:prstGeom>
          <a:noFill/>
          <a:ln w="25400"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p:cNvPicPr preferRelativeResize="0"/>
          <p:nvPr/>
        </p:nvPicPr>
        <p:blipFill rotWithShape="1">
          <a:blip r:embed="rId3">
            <a:alphaModFix/>
          </a:blip>
          <a:srcRect/>
          <a:stretch/>
        </p:blipFill>
        <p:spPr>
          <a:xfrm>
            <a:off x="2181964" y="1687541"/>
            <a:ext cx="4423294" cy="1517889"/>
          </a:xfrm>
          <a:prstGeom prst="rect">
            <a:avLst/>
          </a:prstGeom>
          <a:noFill/>
          <a:ln>
            <a:noFill/>
          </a:ln>
        </p:spPr>
      </p:pic>
      <p:sp>
        <p:nvSpPr>
          <p:cNvPr id="90" name="Google Shape;90;p13"/>
          <p:cNvSpPr txBox="1"/>
          <p:nvPr/>
        </p:nvSpPr>
        <p:spPr>
          <a:xfrm>
            <a:off x="-146437" y="377948"/>
            <a:ext cx="9080100" cy="51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000" b="0" i="0" u="none" strike="noStrike" cap="none">
                <a:solidFill>
                  <a:srgbClr val="002060"/>
                </a:solidFill>
                <a:latin typeface="Georgia"/>
                <a:ea typeface="Georgia"/>
                <a:cs typeface="Georgia"/>
                <a:sym typeface="Georgia"/>
              </a:rPr>
              <a:t>CREATING NEW USERS AND WALKLISTS</a:t>
            </a:r>
            <a:endParaRPr sz="3000" b="0" i="0" u="none" strike="noStrike" cap="none">
              <a:solidFill>
                <a:srgbClr val="002060"/>
              </a:solidFill>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2"/>
          <p:cNvSpPr txBox="1">
            <a:spLocks noGrp="1"/>
          </p:cNvSpPr>
          <p:nvPr>
            <p:ph type="sldNum" idx="12"/>
          </p:nvPr>
        </p:nvSpPr>
        <p:spPr>
          <a:xfrm>
            <a:off x="8637958" y="4718262"/>
            <a:ext cx="36732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r>
              <a:rPr lang="en-US"/>
              <a:t>35</a:t>
            </a:r>
            <a:endParaRPr/>
          </a:p>
        </p:txBody>
      </p:sp>
      <p:sp>
        <p:nvSpPr>
          <p:cNvPr id="172" name="Google Shape;172;p22"/>
          <p:cNvSpPr txBox="1">
            <a:spLocks noGrp="1"/>
          </p:cNvSpPr>
          <p:nvPr>
            <p:ph type="title"/>
          </p:nvPr>
        </p:nvSpPr>
        <p:spPr>
          <a:xfrm>
            <a:off x="359450" y="292324"/>
            <a:ext cx="8278500" cy="585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2800"/>
              <a:buNone/>
            </a:pPr>
            <a:br>
              <a:rPr lang="en-US" sz="3000">
                <a:solidFill>
                  <a:srgbClr val="C00000"/>
                </a:solidFill>
                <a:latin typeface="Georgia"/>
                <a:ea typeface="Georgia"/>
                <a:cs typeface="Georgia"/>
                <a:sym typeface="Georgia"/>
              </a:rPr>
            </a:br>
            <a:r>
              <a:rPr lang="en-US" sz="3000" b="0">
                <a:solidFill>
                  <a:srgbClr val="002060"/>
                </a:solidFill>
                <a:latin typeface="Georgia"/>
                <a:ea typeface="Georgia"/>
                <a:cs typeface="Georgia"/>
                <a:sym typeface="Georgia"/>
              </a:rPr>
              <a:t>CREATING WALKLISTS </a:t>
            </a:r>
            <a:endParaRPr sz="3000" b="0">
              <a:solidFill>
                <a:srgbClr val="002060"/>
              </a:solidFill>
              <a:latin typeface="Georgia"/>
              <a:ea typeface="Georgia"/>
              <a:cs typeface="Georgia"/>
              <a:sym typeface="Georgia"/>
            </a:endParaRPr>
          </a:p>
        </p:txBody>
      </p:sp>
      <p:sp>
        <p:nvSpPr>
          <p:cNvPr id="173" name="Google Shape;173;p22"/>
          <p:cNvSpPr txBox="1"/>
          <p:nvPr/>
        </p:nvSpPr>
        <p:spPr>
          <a:xfrm>
            <a:off x="2545696" y="1203928"/>
            <a:ext cx="1904555" cy="821154"/>
          </a:xfrm>
          <a:prstGeom prst="rect">
            <a:avLst/>
          </a:prstGeom>
          <a:noFill/>
          <a:ln>
            <a:noFill/>
          </a:ln>
        </p:spPr>
        <p:txBody>
          <a:bodyPr spcFirstLastPara="1" wrap="square" lIns="91425" tIns="45700" rIns="91425" bIns="45700" anchor="t" anchorCtr="0">
            <a:noAutofit/>
          </a:bodyPr>
          <a:lstStyle/>
          <a:p>
            <a:pPr marL="342900" marR="0" lvl="0" indent="-241300" algn="l" rtl="0">
              <a:lnSpc>
                <a:spcPct val="100000"/>
              </a:lnSpc>
              <a:spcBef>
                <a:spcPts val="320"/>
              </a:spcBef>
              <a:spcAft>
                <a:spcPts val="0"/>
              </a:spcAft>
              <a:buClr>
                <a:srgbClr val="FF0000"/>
              </a:buClr>
              <a:buSzPts val="1600"/>
              <a:buFont typeface="Arial"/>
              <a:buNone/>
            </a:pPr>
            <a:endParaRPr sz="1600" b="0" i="0" u="none" strike="noStrike" cap="none">
              <a:solidFill>
                <a:srgbClr val="7F7F7F"/>
              </a:solidFill>
              <a:latin typeface="Georgia"/>
              <a:ea typeface="Georgia"/>
              <a:cs typeface="Georgia"/>
              <a:sym typeface="Georgia"/>
            </a:endParaRPr>
          </a:p>
        </p:txBody>
      </p:sp>
      <p:sp>
        <p:nvSpPr>
          <p:cNvPr id="174" name="Google Shape;174;p22"/>
          <p:cNvSpPr/>
          <p:nvPr/>
        </p:nvSpPr>
        <p:spPr>
          <a:xfrm>
            <a:off x="423300" y="1300150"/>
            <a:ext cx="3057300" cy="35373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a:latin typeface="Georgia"/>
                <a:ea typeface="Georgia"/>
                <a:cs typeface="Georgia"/>
                <a:sym typeface="Georgia"/>
              </a:rPr>
              <a:t>To create walklists, first navigate to the Canvassing tab, where the Create Walklist page will appear.</a:t>
            </a:r>
            <a:endParaRPr>
              <a:latin typeface="Georgia"/>
              <a:ea typeface="Georgia"/>
              <a:cs typeface="Georgia"/>
              <a:sym typeface="Georgia"/>
            </a:endParaRPr>
          </a:p>
          <a:p>
            <a:pPr marL="0" marR="0" lvl="0" indent="0" algn="l" rtl="0">
              <a:lnSpc>
                <a:spcPct val="120000"/>
              </a:lnSpc>
              <a:spcBef>
                <a:spcPts val="0"/>
              </a:spcBef>
              <a:spcAft>
                <a:spcPts val="0"/>
              </a:spcAft>
              <a:buNone/>
            </a:pPr>
            <a:r>
              <a:rPr lang="en-US">
                <a:latin typeface="Georgia"/>
                <a:ea typeface="Georgia"/>
                <a:cs typeface="Georgia"/>
                <a:sym typeface="Georgia"/>
              </a:rPr>
              <a:t>Next, select the geographic area you want to display on the map and cut lists.</a:t>
            </a:r>
            <a:endParaRPr>
              <a:latin typeface="Georgia"/>
              <a:ea typeface="Georgia"/>
              <a:cs typeface="Georgia"/>
              <a:sym typeface="Georgia"/>
            </a:endParaRPr>
          </a:p>
          <a:p>
            <a:pPr marL="0" marR="0" lvl="0" indent="0" algn="l" rtl="0">
              <a:lnSpc>
                <a:spcPct val="120000"/>
              </a:lnSpc>
              <a:spcBef>
                <a:spcPts val="0"/>
              </a:spcBef>
              <a:spcAft>
                <a:spcPts val="0"/>
              </a:spcAft>
              <a:buNone/>
            </a:pPr>
            <a:r>
              <a:rPr lang="en-US">
                <a:latin typeface="Georgia"/>
                <a:ea typeface="Georgia"/>
                <a:cs typeface="Georgia"/>
                <a:sym typeface="Georgia"/>
              </a:rPr>
              <a:t>If your campaign is using a pre-set filter, select it from the Filter dropdown. Then click the Submit button.</a:t>
            </a:r>
            <a:endParaRPr>
              <a:latin typeface="Georgia"/>
              <a:ea typeface="Georgia"/>
              <a:cs typeface="Georgia"/>
              <a:sym typeface="Georgia"/>
            </a:endParaRPr>
          </a:p>
          <a:p>
            <a:pPr marL="0" marR="0" lvl="0" indent="0" algn="l" rtl="0">
              <a:lnSpc>
                <a:spcPct val="120000"/>
              </a:lnSpc>
              <a:spcBef>
                <a:spcPts val="0"/>
              </a:spcBef>
              <a:spcAft>
                <a:spcPts val="0"/>
              </a:spcAft>
              <a:buNone/>
            </a:pPr>
            <a:endParaRPr>
              <a:latin typeface="Georgia"/>
              <a:ea typeface="Georgia"/>
              <a:cs typeface="Georgia"/>
              <a:sym typeface="Georgia"/>
            </a:endParaRPr>
          </a:p>
          <a:p>
            <a:pPr marL="0" marR="0" lvl="0" indent="0" algn="l" rtl="0">
              <a:lnSpc>
                <a:spcPct val="120000"/>
              </a:lnSpc>
              <a:spcBef>
                <a:spcPts val="0"/>
              </a:spcBef>
              <a:spcAft>
                <a:spcPts val="0"/>
              </a:spcAft>
              <a:buNone/>
            </a:pPr>
            <a:endParaRPr>
              <a:latin typeface="Georgia"/>
              <a:ea typeface="Georgia"/>
              <a:cs typeface="Georgia"/>
              <a:sym typeface="Georgia"/>
            </a:endParaRPr>
          </a:p>
        </p:txBody>
      </p:sp>
      <p:pic>
        <p:nvPicPr>
          <p:cNvPr id="175" name="Google Shape;175;p22"/>
          <p:cNvPicPr preferRelativeResize="0"/>
          <p:nvPr/>
        </p:nvPicPr>
        <p:blipFill>
          <a:blip r:embed="rId3">
            <a:alphaModFix/>
          </a:blip>
          <a:stretch>
            <a:fillRect/>
          </a:stretch>
        </p:blipFill>
        <p:spPr>
          <a:xfrm>
            <a:off x="3983650" y="1300145"/>
            <a:ext cx="4654296" cy="25558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3"/>
          <p:cNvSpPr txBox="1">
            <a:spLocks noGrp="1"/>
          </p:cNvSpPr>
          <p:nvPr>
            <p:ph type="sldNum" idx="12"/>
          </p:nvPr>
        </p:nvSpPr>
        <p:spPr>
          <a:xfrm>
            <a:off x="8637958" y="4718262"/>
            <a:ext cx="3672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r>
              <a:rPr lang="en-US"/>
              <a:t>35</a:t>
            </a:r>
            <a:endParaRPr/>
          </a:p>
        </p:txBody>
      </p:sp>
      <p:sp>
        <p:nvSpPr>
          <p:cNvPr id="182" name="Google Shape;182;p23"/>
          <p:cNvSpPr txBox="1">
            <a:spLocks noGrp="1"/>
          </p:cNvSpPr>
          <p:nvPr>
            <p:ph type="title"/>
          </p:nvPr>
        </p:nvSpPr>
        <p:spPr>
          <a:xfrm>
            <a:off x="359450" y="292324"/>
            <a:ext cx="8278500" cy="585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2800"/>
              <a:buNone/>
            </a:pPr>
            <a:br>
              <a:rPr lang="en-US" sz="3000">
                <a:solidFill>
                  <a:srgbClr val="C00000"/>
                </a:solidFill>
                <a:latin typeface="Georgia"/>
                <a:ea typeface="Georgia"/>
                <a:cs typeface="Georgia"/>
                <a:sym typeface="Georgia"/>
              </a:rPr>
            </a:br>
            <a:r>
              <a:rPr lang="en-US" sz="3000" b="0">
                <a:solidFill>
                  <a:srgbClr val="002060"/>
                </a:solidFill>
                <a:latin typeface="Georgia"/>
                <a:ea typeface="Georgia"/>
                <a:cs typeface="Georgia"/>
                <a:sym typeface="Georgia"/>
              </a:rPr>
              <a:t>CREATING WALKLISTS </a:t>
            </a:r>
            <a:endParaRPr sz="3000" b="0">
              <a:solidFill>
                <a:srgbClr val="002060"/>
              </a:solidFill>
              <a:latin typeface="Georgia"/>
              <a:ea typeface="Georgia"/>
              <a:cs typeface="Georgia"/>
              <a:sym typeface="Georgia"/>
            </a:endParaRPr>
          </a:p>
        </p:txBody>
      </p:sp>
      <p:sp>
        <p:nvSpPr>
          <p:cNvPr id="183" name="Google Shape;183;p23"/>
          <p:cNvSpPr txBox="1"/>
          <p:nvPr/>
        </p:nvSpPr>
        <p:spPr>
          <a:xfrm>
            <a:off x="2545696" y="1203928"/>
            <a:ext cx="1904700" cy="821100"/>
          </a:xfrm>
          <a:prstGeom prst="rect">
            <a:avLst/>
          </a:prstGeom>
          <a:noFill/>
          <a:ln>
            <a:noFill/>
          </a:ln>
        </p:spPr>
        <p:txBody>
          <a:bodyPr spcFirstLastPara="1" wrap="square" lIns="91425" tIns="45700" rIns="91425" bIns="45700" anchor="t" anchorCtr="0">
            <a:noAutofit/>
          </a:bodyPr>
          <a:lstStyle/>
          <a:p>
            <a:pPr marL="342900" marR="0" lvl="0" indent="-241300" algn="l" rtl="0">
              <a:lnSpc>
                <a:spcPct val="100000"/>
              </a:lnSpc>
              <a:spcBef>
                <a:spcPts val="320"/>
              </a:spcBef>
              <a:spcAft>
                <a:spcPts val="0"/>
              </a:spcAft>
              <a:buClr>
                <a:srgbClr val="FF0000"/>
              </a:buClr>
              <a:buSzPts val="1600"/>
              <a:buFont typeface="Arial"/>
              <a:buNone/>
            </a:pPr>
            <a:endParaRPr sz="1600" b="0" i="0" u="none" strike="noStrike" cap="none">
              <a:solidFill>
                <a:srgbClr val="7F7F7F"/>
              </a:solidFill>
              <a:latin typeface="Georgia"/>
              <a:ea typeface="Georgia"/>
              <a:cs typeface="Georgia"/>
              <a:sym typeface="Georgia"/>
            </a:endParaRPr>
          </a:p>
        </p:txBody>
      </p:sp>
      <p:sp>
        <p:nvSpPr>
          <p:cNvPr id="184" name="Google Shape;184;p23"/>
          <p:cNvSpPr/>
          <p:nvPr/>
        </p:nvSpPr>
        <p:spPr>
          <a:xfrm>
            <a:off x="456925" y="1700063"/>
            <a:ext cx="3057300" cy="25995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a:latin typeface="Georgia"/>
                <a:ea typeface="Georgia"/>
                <a:cs typeface="Georgia"/>
                <a:sym typeface="Georgia"/>
              </a:rPr>
              <a:t>When the map loads, you will see colored dots on the map, representing all households within the parameters you set on the previous screen. Household and voter count will display in the top-left corner of the screen.</a:t>
            </a:r>
            <a:endParaRPr>
              <a:latin typeface="Georgia"/>
              <a:ea typeface="Georgia"/>
              <a:cs typeface="Georgia"/>
              <a:sym typeface="Georgia"/>
            </a:endParaRPr>
          </a:p>
          <a:p>
            <a:pPr marL="0" marR="0" lvl="0" indent="0" algn="l" rtl="0">
              <a:lnSpc>
                <a:spcPct val="120000"/>
              </a:lnSpc>
              <a:spcBef>
                <a:spcPts val="0"/>
              </a:spcBef>
              <a:spcAft>
                <a:spcPts val="0"/>
              </a:spcAft>
              <a:buNone/>
            </a:pPr>
            <a:r>
              <a:rPr lang="en-US">
                <a:latin typeface="Georgia"/>
                <a:ea typeface="Georgia"/>
                <a:cs typeface="Georgia"/>
                <a:sym typeface="Georgia"/>
              </a:rPr>
              <a:t>Open the slider on the right to adjust filters or begin cutting walklists.</a:t>
            </a:r>
            <a:endParaRPr>
              <a:latin typeface="Georgia"/>
              <a:ea typeface="Georgia"/>
              <a:cs typeface="Georgia"/>
              <a:sym typeface="Georgia"/>
            </a:endParaRPr>
          </a:p>
          <a:p>
            <a:pPr marL="0" marR="0" lvl="0" indent="0" algn="l" rtl="0">
              <a:lnSpc>
                <a:spcPct val="120000"/>
              </a:lnSpc>
              <a:spcBef>
                <a:spcPts val="0"/>
              </a:spcBef>
              <a:spcAft>
                <a:spcPts val="0"/>
              </a:spcAft>
              <a:buNone/>
            </a:pPr>
            <a:endParaRPr>
              <a:latin typeface="Georgia"/>
              <a:ea typeface="Georgia"/>
              <a:cs typeface="Georgia"/>
              <a:sym typeface="Georgia"/>
            </a:endParaRPr>
          </a:p>
        </p:txBody>
      </p:sp>
      <p:pic>
        <p:nvPicPr>
          <p:cNvPr id="185" name="Google Shape;185;p23"/>
          <p:cNvPicPr preferRelativeResize="0"/>
          <p:nvPr/>
        </p:nvPicPr>
        <p:blipFill>
          <a:blip r:embed="rId3">
            <a:alphaModFix/>
          </a:blip>
          <a:stretch>
            <a:fillRect/>
          </a:stretch>
        </p:blipFill>
        <p:spPr>
          <a:xfrm>
            <a:off x="3626175" y="1512703"/>
            <a:ext cx="4800076" cy="2813672"/>
          </a:xfrm>
          <a:prstGeom prst="rect">
            <a:avLst/>
          </a:prstGeom>
          <a:noFill/>
          <a:ln>
            <a:noFill/>
          </a:ln>
        </p:spPr>
      </p:pic>
      <p:cxnSp>
        <p:nvCxnSpPr>
          <p:cNvPr id="186" name="Google Shape;186;p23"/>
          <p:cNvCxnSpPr>
            <a:cxnSpLocks/>
          </p:cNvCxnSpPr>
          <p:nvPr/>
        </p:nvCxnSpPr>
        <p:spPr>
          <a:xfrm flipV="1">
            <a:off x="3361509" y="2409575"/>
            <a:ext cx="4809416" cy="864848"/>
          </a:xfrm>
          <a:prstGeom prst="straightConnector1">
            <a:avLst/>
          </a:prstGeom>
          <a:noFill/>
          <a:ln w="28575" cap="flat" cmpd="sng">
            <a:solidFill>
              <a:srgbClr val="000000"/>
            </a:solidFill>
            <a:prstDash val="solid"/>
            <a:round/>
            <a:headEnd type="none" w="med" len="med"/>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4"/>
          <p:cNvSpPr txBox="1">
            <a:spLocks noGrp="1"/>
          </p:cNvSpPr>
          <p:nvPr>
            <p:ph type="sldNum" idx="12"/>
          </p:nvPr>
        </p:nvSpPr>
        <p:spPr>
          <a:xfrm>
            <a:off x="8637958" y="4718262"/>
            <a:ext cx="3672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r>
              <a:rPr lang="en-US"/>
              <a:t>35</a:t>
            </a:r>
            <a:endParaRPr/>
          </a:p>
        </p:txBody>
      </p:sp>
      <p:sp>
        <p:nvSpPr>
          <p:cNvPr id="193" name="Google Shape;193;p24"/>
          <p:cNvSpPr txBox="1">
            <a:spLocks noGrp="1"/>
          </p:cNvSpPr>
          <p:nvPr>
            <p:ph type="title"/>
          </p:nvPr>
        </p:nvSpPr>
        <p:spPr>
          <a:xfrm>
            <a:off x="359450" y="292324"/>
            <a:ext cx="8278500" cy="585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2800"/>
              <a:buNone/>
            </a:pPr>
            <a:br>
              <a:rPr lang="en-US" sz="3000">
                <a:solidFill>
                  <a:srgbClr val="C00000"/>
                </a:solidFill>
                <a:latin typeface="Georgia"/>
                <a:ea typeface="Georgia"/>
                <a:cs typeface="Georgia"/>
                <a:sym typeface="Georgia"/>
              </a:rPr>
            </a:br>
            <a:r>
              <a:rPr lang="en-US" sz="3000" b="0">
                <a:solidFill>
                  <a:srgbClr val="002060"/>
                </a:solidFill>
                <a:latin typeface="Georgia"/>
                <a:ea typeface="Georgia"/>
                <a:cs typeface="Georgia"/>
                <a:sym typeface="Georgia"/>
              </a:rPr>
              <a:t>CREATING WALKLISTS </a:t>
            </a:r>
            <a:endParaRPr sz="3000" b="0">
              <a:solidFill>
                <a:srgbClr val="002060"/>
              </a:solidFill>
              <a:latin typeface="Georgia"/>
              <a:ea typeface="Georgia"/>
              <a:cs typeface="Georgia"/>
              <a:sym typeface="Georgia"/>
            </a:endParaRPr>
          </a:p>
        </p:txBody>
      </p:sp>
      <p:sp>
        <p:nvSpPr>
          <p:cNvPr id="194" name="Google Shape;194;p24"/>
          <p:cNvSpPr txBox="1"/>
          <p:nvPr/>
        </p:nvSpPr>
        <p:spPr>
          <a:xfrm>
            <a:off x="2545696" y="1203928"/>
            <a:ext cx="1904700" cy="821100"/>
          </a:xfrm>
          <a:prstGeom prst="rect">
            <a:avLst/>
          </a:prstGeom>
          <a:noFill/>
          <a:ln>
            <a:noFill/>
          </a:ln>
        </p:spPr>
        <p:txBody>
          <a:bodyPr spcFirstLastPara="1" wrap="square" lIns="91425" tIns="45700" rIns="91425" bIns="45700" anchor="t" anchorCtr="0">
            <a:noAutofit/>
          </a:bodyPr>
          <a:lstStyle/>
          <a:p>
            <a:pPr marL="342900" marR="0" lvl="0" indent="-241300" algn="l" rtl="0">
              <a:lnSpc>
                <a:spcPct val="100000"/>
              </a:lnSpc>
              <a:spcBef>
                <a:spcPts val="320"/>
              </a:spcBef>
              <a:spcAft>
                <a:spcPts val="0"/>
              </a:spcAft>
              <a:buClr>
                <a:srgbClr val="FF0000"/>
              </a:buClr>
              <a:buSzPts val="1600"/>
              <a:buFont typeface="Arial"/>
              <a:buNone/>
            </a:pPr>
            <a:endParaRPr sz="1600" b="0" i="0" u="none" strike="noStrike" cap="none">
              <a:solidFill>
                <a:srgbClr val="7F7F7F"/>
              </a:solidFill>
              <a:latin typeface="Georgia"/>
              <a:ea typeface="Georgia"/>
              <a:cs typeface="Georgia"/>
              <a:sym typeface="Georgia"/>
            </a:endParaRPr>
          </a:p>
        </p:txBody>
      </p:sp>
      <p:sp>
        <p:nvSpPr>
          <p:cNvPr id="195" name="Google Shape;195;p24"/>
          <p:cNvSpPr/>
          <p:nvPr/>
        </p:nvSpPr>
        <p:spPr>
          <a:xfrm>
            <a:off x="711425" y="1700078"/>
            <a:ext cx="3057300" cy="31296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a:latin typeface="Georgia"/>
                <a:ea typeface="Georgia"/>
                <a:cs typeface="Georgia"/>
                <a:sym typeface="Georgia"/>
              </a:rPr>
              <a:t>Via the slider on the right, administrators have a variety of powerful filters to select a precise universe of voters. </a:t>
            </a:r>
            <a:endParaRPr>
              <a:latin typeface="Georgia"/>
              <a:ea typeface="Georgia"/>
              <a:cs typeface="Georgia"/>
              <a:sym typeface="Georgia"/>
            </a:endParaRPr>
          </a:p>
          <a:p>
            <a:pPr marL="0" marR="0" lvl="0" indent="0" algn="l" rtl="0">
              <a:lnSpc>
                <a:spcPct val="120000"/>
              </a:lnSpc>
              <a:spcBef>
                <a:spcPts val="0"/>
              </a:spcBef>
              <a:spcAft>
                <a:spcPts val="0"/>
              </a:spcAft>
              <a:buNone/>
            </a:pPr>
            <a:endParaRPr>
              <a:latin typeface="Georgia"/>
              <a:ea typeface="Georgia"/>
              <a:cs typeface="Georgia"/>
              <a:sym typeface="Georgia"/>
            </a:endParaRPr>
          </a:p>
          <a:p>
            <a:pPr marL="0" marR="0" lvl="0" indent="0" algn="l" rtl="0">
              <a:lnSpc>
                <a:spcPct val="120000"/>
              </a:lnSpc>
              <a:spcBef>
                <a:spcPts val="0"/>
              </a:spcBef>
              <a:spcAft>
                <a:spcPts val="0"/>
              </a:spcAft>
              <a:buNone/>
            </a:pPr>
            <a:r>
              <a:rPr lang="en-US">
                <a:latin typeface="Georgia"/>
                <a:ea typeface="Georgia"/>
                <a:cs typeface="Georgia"/>
                <a:sym typeface="Georgia"/>
              </a:rPr>
              <a:t>Once you select your tags, remember to click “Add Tag Criteria,” then click “Update Filters” to refresh the map view and voter counts.</a:t>
            </a:r>
            <a:endParaRPr>
              <a:latin typeface="Georgia"/>
              <a:ea typeface="Georgia"/>
              <a:cs typeface="Georgia"/>
              <a:sym typeface="Georgia"/>
            </a:endParaRPr>
          </a:p>
          <a:p>
            <a:pPr marL="0" marR="0" lvl="0" indent="0" algn="l" rtl="0">
              <a:lnSpc>
                <a:spcPct val="120000"/>
              </a:lnSpc>
              <a:spcBef>
                <a:spcPts val="0"/>
              </a:spcBef>
              <a:spcAft>
                <a:spcPts val="0"/>
              </a:spcAft>
              <a:buNone/>
            </a:pPr>
            <a:endParaRPr>
              <a:latin typeface="Georgia"/>
              <a:ea typeface="Georgia"/>
              <a:cs typeface="Georgia"/>
              <a:sym typeface="Georgia"/>
            </a:endParaRPr>
          </a:p>
          <a:p>
            <a:pPr marL="0" marR="0" lvl="0" indent="0" algn="l" rtl="0">
              <a:lnSpc>
                <a:spcPct val="120000"/>
              </a:lnSpc>
              <a:spcBef>
                <a:spcPts val="0"/>
              </a:spcBef>
              <a:spcAft>
                <a:spcPts val="0"/>
              </a:spcAft>
              <a:buNone/>
            </a:pPr>
            <a:endParaRPr>
              <a:latin typeface="Georgia"/>
              <a:ea typeface="Georgia"/>
              <a:cs typeface="Georgia"/>
              <a:sym typeface="Georgia"/>
            </a:endParaRPr>
          </a:p>
          <a:p>
            <a:pPr marL="0" marR="0" lvl="0" indent="0" algn="l" rtl="0">
              <a:lnSpc>
                <a:spcPct val="120000"/>
              </a:lnSpc>
              <a:spcBef>
                <a:spcPts val="0"/>
              </a:spcBef>
              <a:spcAft>
                <a:spcPts val="0"/>
              </a:spcAft>
              <a:buNone/>
            </a:pPr>
            <a:endParaRPr>
              <a:latin typeface="Georgia"/>
              <a:ea typeface="Georgia"/>
              <a:cs typeface="Georgia"/>
              <a:sym typeface="Georgia"/>
            </a:endParaRPr>
          </a:p>
        </p:txBody>
      </p:sp>
      <p:pic>
        <p:nvPicPr>
          <p:cNvPr id="196" name="Google Shape;196;p24"/>
          <p:cNvPicPr preferRelativeResize="0"/>
          <p:nvPr/>
        </p:nvPicPr>
        <p:blipFill>
          <a:blip r:embed="rId3">
            <a:alphaModFix/>
          </a:blip>
          <a:stretch>
            <a:fillRect/>
          </a:stretch>
        </p:blipFill>
        <p:spPr>
          <a:xfrm>
            <a:off x="3893100" y="1533650"/>
            <a:ext cx="4878975" cy="3184600"/>
          </a:xfrm>
          <a:prstGeom prst="rect">
            <a:avLst/>
          </a:prstGeom>
          <a:noFill/>
          <a:ln>
            <a:noFill/>
          </a:ln>
        </p:spPr>
      </p:pic>
      <p:cxnSp>
        <p:nvCxnSpPr>
          <p:cNvPr id="197" name="Google Shape;197;p24"/>
          <p:cNvCxnSpPr/>
          <p:nvPr/>
        </p:nvCxnSpPr>
        <p:spPr>
          <a:xfrm rot="10800000" flipH="1">
            <a:off x="3239000" y="1700075"/>
            <a:ext cx="3824700" cy="946800"/>
          </a:xfrm>
          <a:prstGeom prst="straightConnector1">
            <a:avLst/>
          </a:prstGeom>
          <a:noFill/>
          <a:ln w="28575" cap="flat" cmpd="sng">
            <a:solidFill>
              <a:srgbClr val="000000"/>
            </a:solidFill>
            <a:prstDash val="solid"/>
            <a:round/>
            <a:headEnd type="none" w="med" len="med"/>
            <a:tailEnd type="triangle" w="med" len="med"/>
          </a:ln>
        </p:spPr>
      </p:cxnSp>
      <p:cxnSp>
        <p:nvCxnSpPr>
          <p:cNvPr id="198" name="Google Shape;198;p24"/>
          <p:cNvCxnSpPr/>
          <p:nvPr/>
        </p:nvCxnSpPr>
        <p:spPr>
          <a:xfrm>
            <a:off x="3212450" y="2653525"/>
            <a:ext cx="4328100" cy="1968600"/>
          </a:xfrm>
          <a:prstGeom prst="straightConnector1">
            <a:avLst/>
          </a:prstGeom>
          <a:noFill/>
          <a:ln w="28575" cap="flat" cmpd="sng">
            <a:solidFill>
              <a:srgbClr val="000000"/>
            </a:solidFill>
            <a:prstDash val="solid"/>
            <a:round/>
            <a:headEnd type="none" w="med" len="med"/>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5"/>
          <p:cNvSpPr txBox="1">
            <a:spLocks noGrp="1"/>
          </p:cNvSpPr>
          <p:nvPr>
            <p:ph type="sldNum" idx="12"/>
          </p:nvPr>
        </p:nvSpPr>
        <p:spPr>
          <a:xfrm>
            <a:off x="8637958" y="4718262"/>
            <a:ext cx="3672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r>
              <a:rPr lang="en-US"/>
              <a:t>35</a:t>
            </a:r>
            <a:endParaRPr/>
          </a:p>
        </p:txBody>
      </p:sp>
      <p:sp>
        <p:nvSpPr>
          <p:cNvPr id="205" name="Google Shape;205;p25"/>
          <p:cNvSpPr txBox="1">
            <a:spLocks noGrp="1"/>
          </p:cNvSpPr>
          <p:nvPr>
            <p:ph type="title"/>
          </p:nvPr>
        </p:nvSpPr>
        <p:spPr>
          <a:xfrm>
            <a:off x="359450" y="292324"/>
            <a:ext cx="8278500" cy="585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2800"/>
              <a:buNone/>
            </a:pPr>
            <a:br>
              <a:rPr lang="en-US" sz="3000">
                <a:solidFill>
                  <a:srgbClr val="C00000"/>
                </a:solidFill>
                <a:latin typeface="Georgia"/>
                <a:ea typeface="Georgia"/>
                <a:cs typeface="Georgia"/>
                <a:sym typeface="Georgia"/>
              </a:rPr>
            </a:br>
            <a:r>
              <a:rPr lang="en-US" sz="3000" b="0">
                <a:solidFill>
                  <a:srgbClr val="002060"/>
                </a:solidFill>
                <a:latin typeface="Georgia"/>
                <a:ea typeface="Georgia"/>
                <a:cs typeface="Georgia"/>
                <a:sym typeface="Georgia"/>
              </a:rPr>
              <a:t>CREATING WALKLISTS </a:t>
            </a:r>
            <a:endParaRPr sz="3000" b="0">
              <a:solidFill>
                <a:srgbClr val="002060"/>
              </a:solidFill>
              <a:latin typeface="Georgia"/>
              <a:ea typeface="Georgia"/>
              <a:cs typeface="Georgia"/>
              <a:sym typeface="Georgia"/>
            </a:endParaRPr>
          </a:p>
        </p:txBody>
      </p:sp>
      <p:sp>
        <p:nvSpPr>
          <p:cNvPr id="206" name="Google Shape;206;p25"/>
          <p:cNvSpPr/>
          <p:nvPr/>
        </p:nvSpPr>
        <p:spPr>
          <a:xfrm>
            <a:off x="456925" y="1381725"/>
            <a:ext cx="3087000" cy="34494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dirty="0">
                <a:latin typeface="Georgia"/>
                <a:ea typeface="Georgia"/>
                <a:cs typeface="Georgia"/>
                <a:sym typeface="Georgia"/>
              </a:rPr>
              <a:t>When your voter universe is set, scroll to “Step 3” in the right-side slider. Select the Polygon Shape option and then click the Polygon icon to define the bounds of your </a:t>
            </a:r>
            <a:r>
              <a:rPr lang="en-US" dirty="0" err="1">
                <a:latin typeface="Georgia"/>
                <a:ea typeface="Georgia"/>
                <a:cs typeface="Georgia"/>
                <a:sym typeface="Georgia"/>
              </a:rPr>
              <a:t>walklist</a:t>
            </a:r>
            <a:r>
              <a:rPr lang="en-US" dirty="0">
                <a:latin typeface="Georgia"/>
                <a:ea typeface="Georgia"/>
                <a:cs typeface="Georgia"/>
                <a:sym typeface="Georgia"/>
              </a:rPr>
              <a:t>. </a:t>
            </a:r>
          </a:p>
          <a:p>
            <a:pPr marL="0" marR="0" lvl="0" indent="0" algn="l" rtl="0">
              <a:lnSpc>
                <a:spcPct val="120000"/>
              </a:lnSpc>
              <a:spcBef>
                <a:spcPts val="0"/>
              </a:spcBef>
              <a:spcAft>
                <a:spcPts val="0"/>
              </a:spcAft>
              <a:buNone/>
            </a:pPr>
            <a:r>
              <a:rPr lang="en-US" dirty="0">
                <a:latin typeface="Georgia"/>
                <a:ea typeface="Georgia"/>
                <a:cs typeface="Georgia"/>
                <a:sym typeface="Georgia"/>
              </a:rPr>
              <a:t>After you have clicked the Polygon icon, move over to the map and click with your </a:t>
            </a:r>
            <a:r>
              <a:rPr lang="en-US" dirty="0" err="1">
                <a:latin typeface="Georgia"/>
                <a:ea typeface="Georgia"/>
                <a:cs typeface="Georgia"/>
                <a:sym typeface="Georgia"/>
              </a:rPr>
              <a:t>cursour</a:t>
            </a:r>
            <a:r>
              <a:rPr lang="en-US" dirty="0">
                <a:latin typeface="Georgia"/>
                <a:ea typeface="Georgia"/>
                <a:cs typeface="Georgia"/>
                <a:sym typeface="Georgia"/>
              </a:rPr>
              <a:t>, then drag, click again and repeat until you have the size </a:t>
            </a:r>
            <a:r>
              <a:rPr lang="en-US" dirty="0" err="1">
                <a:latin typeface="Georgia"/>
                <a:ea typeface="Georgia"/>
                <a:cs typeface="Georgia"/>
                <a:sym typeface="Georgia"/>
              </a:rPr>
              <a:t>walklist</a:t>
            </a:r>
            <a:r>
              <a:rPr lang="en-US" dirty="0">
                <a:latin typeface="Georgia"/>
                <a:ea typeface="Georgia"/>
                <a:cs typeface="Georgia"/>
                <a:sym typeface="Georgia"/>
              </a:rPr>
              <a:t> you want. To complete the polygon shape (</a:t>
            </a:r>
            <a:r>
              <a:rPr lang="en-US" dirty="0" err="1">
                <a:latin typeface="Georgia"/>
                <a:ea typeface="Georgia"/>
                <a:cs typeface="Georgia"/>
                <a:sym typeface="Georgia"/>
              </a:rPr>
              <a:t>walklist</a:t>
            </a:r>
            <a:r>
              <a:rPr lang="en-US" dirty="0">
                <a:latin typeface="Georgia"/>
                <a:ea typeface="Georgia"/>
                <a:cs typeface="Georgia"/>
                <a:sym typeface="Georgia"/>
              </a:rPr>
              <a:t>), hit your ESC key.</a:t>
            </a:r>
            <a:endParaRPr dirty="0">
              <a:latin typeface="Georgia"/>
              <a:ea typeface="Georgia"/>
              <a:cs typeface="Georgia"/>
              <a:sym typeface="Georgia"/>
            </a:endParaRPr>
          </a:p>
          <a:p>
            <a:pPr marL="0" marR="0" lvl="0" indent="0" algn="l" rtl="0">
              <a:lnSpc>
                <a:spcPct val="120000"/>
              </a:lnSpc>
              <a:spcBef>
                <a:spcPts val="0"/>
              </a:spcBef>
              <a:spcAft>
                <a:spcPts val="0"/>
              </a:spcAft>
              <a:buNone/>
            </a:pPr>
            <a:endParaRPr dirty="0">
              <a:latin typeface="Georgia"/>
              <a:ea typeface="Georgia"/>
              <a:cs typeface="Georgia"/>
              <a:sym typeface="Georgia"/>
            </a:endParaRPr>
          </a:p>
          <a:p>
            <a:pPr marL="0" marR="0" lvl="0" indent="0" algn="l" rtl="0">
              <a:lnSpc>
                <a:spcPct val="120000"/>
              </a:lnSpc>
              <a:spcBef>
                <a:spcPts val="0"/>
              </a:spcBef>
              <a:spcAft>
                <a:spcPts val="0"/>
              </a:spcAft>
              <a:buNone/>
            </a:pPr>
            <a:endParaRPr dirty="0">
              <a:latin typeface="Georgia"/>
              <a:ea typeface="Georgia"/>
              <a:cs typeface="Georgia"/>
              <a:sym typeface="Georgia"/>
            </a:endParaRPr>
          </a:p>
          <a:p>
            <a:pPr marL="0" marR="0" lvl="0" indent="0" algn="l" rtl="0">
              <a:lnSpc>
                <a:spcPct val="120000"/>
              </a:lnSpc>
              <a:spcBef>
                <a:spcPts val="0"/>
              </a:spcBef>
              <a:spcAft>
                <a:spcPts val="0"/>
              </a:spcAft>
              <a:buNone/>
            </a:pPr>
            <a:endParaRPr dirty="0">
              <a:latin typeface="Georgia"/>
              <a:ea typeface="Georgia"/>
              <a:cs typeface="Georgia"/>
              <a:sym typeface="Georgia"/>
            </a:endParaRPr>
          </a:p>
        </p:txBody>
      </p:sp>
      <p:pic>
        <p:nvPicPr>
          <p:cNvPr id="3" name="Picture 2" descr="A picture containing screenshot, street&#10;&#10;Description automatically generated">
            <a:extLst>
              <a:ext uri="{FF2B5EF4-FFF2-40B4-BE49-F238E27FC236}">
                <a16:creationId xmlns:a16="http://schemas.microsoft.com/office/drawing/2014/main" id="{CA99ED4B-3B0F-F84D-AC46-B6339105F0FB}"/>
              </a:ext>
            </a:extLst>
          </p:cNvPr>
          <p:cNvPicPr>
            <a:picLocks noChangeAspect="1"/>
          </p:cNvPicPr>
          <p:nvPr/>
        </p:nvPicPr>
        <p:blipFill>
          <a:blip r:embed="rId3"/>
          <a:stretch>
            <a:fillRect/>
          </a:stretch>
        </p:blipFill>
        <p:spPr>
          <a:xfrm>
            <a:off x="3543925" y="1715589"/>
            <a:ext cx="5403515" cy="2468880"/>
          </a:xfrm>
          <a:prstGeom prst="rect">
            <a:avLst/>
          </a:prstGeom>
        </p:spPr>
      </p:pic>
      <p:cxnSp>
        <p:nvCxnSpPr>
          <p:cNvPr id="10" name="Google Shape;208;p25">
            <a:extLst>
              <a:ext uri="{FF2B5EF4-FFF2-40B4-BE49-F238E27FC236}">
                <a16:creationId xmlns:a16="http://schemas.microsoft.com/office/drawing/2014/main" id="{D4723780-FE83-2940-905C-9CCAE4136BF8}"/>
              </a:ext>
            </a:extLst>
          </p:cNvPr>
          <p:cNvCxnSpPr>
            <a:cxnSpLocks/>
          </p:cNvCxnSpPr>
          <p:nvPr/>
        </p:nvCxnSpPr>
        <p:spPr>
          <a:xfrm>
            <a:off x="3278749" y="2403566"/>
            <a:ext cx="3827445" cy="702859"/>
          </a:xfrm>
          <a:prstGeom prst="straightConnector1">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5"/>
          <p:cNvSpPr txBox="1">
            <a:spLocks noGrp="1"/>
          </p:cNvSpPr>
          <p:nvPr>
            <p:ph type="sldNum" idx="12"/>
          </p:nvPr>
        </p:nvSpPr>
        <p:spPr>
          <a:xfrm>
            <a:off x="8637958" y="4718262"/>
            <a:ext cx="3672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r>
              <a:rPr lang="en-US"/>
              <a:t>35</a:t>
            </a:r>
            <a:endParaRPr/>
          </a:p>
        </p:txBody>
      </p:sp>
      <p:sp>
        <p:nvSpPr>
          <p:cNvPr id="205" name="Google Shape;205;p25"/>
          <p:cNvSpPr txBox="1">
            <a:spLocks noGrp="1"/>
          </p:cNvSpPr>
          <p:nvPr>
            <p:ph type="title"/>
          </p:nvPr>
        </p:nvSpPr>
        <p:spPr>
          <a:xfrm>
            <a:off x="359450" y="292324"/>
            <a:ext cx="8278500" cy="585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2800"/>
              <a:buNone/>
            </a:pPr>
            <a:br>
              <a:rPr lang="en-US" sz="3000">
                <a:solidFill>
                  <a:srgbClr val="C00000"/>
                </a:solidFill>
                <a:latin typeface="Georgia"/>
                <a:ea typeface="Georgia"/>
                <a:cs typeface="Georgia"/>
                <a:sym typeface="Georgia"/>
              </a:rPr>
            </a:br>
            <a:r>
              <a:rPr lang="en-US" sz="3000" b="0">
                <a:solidFill>
                  <a:srgbClr val="002060"/>
                </a:solidFill>
                <a:latin typeface="Georgia"/>
                <a:ea typeface="Georgia"/>
                <a:cs typeface="Georgia"/>
                <a:sym typeface="Georgia"/>
              </a:rPr>
              <a:t>CREATING WALKLISTS </a:t>
            </a:r>
            <a:endParaRPr sz="3000" b="0">
              <a:solidFill>
                <a:srgbClr val="002060"/>
              </a:solidFill>
              <a:latin typeface="Georgia"/>
              <a:ea typeface="Georgia"/>
              <a:cs typeface="Georgia"/>
              <a:sym typeface="Georgia"/>
            </a:endParaRPr>
          </a:p>
        </p:txBody>
      </p:sp>
      <p:sp>
        <p:nvSpPr>
          <p:cNvPr id="206" name="Google Shape;206;p25"/>
          <p:cNvSpPr/>
          <p:nvPr/>
        </p:nvSpPr>
        <p:spPr>
          <a:xfrm>
            <a:off x="359450" y="1512354"/>
            <a:ext cx="2939418" cy="2345544"/>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dirty="0">
                <a:latin typeface="Georgia"/>
                <a:ea typeface="Georgia"/>
                <a:cs typeface="Georgia"/>
                <a:sym typeface="Georgia"/>
              </a:rPr>
              <a:t>If you want to change the size of your polygon,  first click the Pencil icon, then the polygon you wish to edit. </a:t>
            </a:r>
          </a:p>
          <a:p>
            <a:pPr marL="0" marR="0" lvl="0" indent="0" algn="l" rtl="0">
              <a:lnSpc>
                <a:spcPct val="120000"/>
              </a:lnSpc>
              <a:spcBef>
                <a:spcPts val="0"/>
              </a:spcBef>
              <a:spcAft>
                <a:spcPts val="0"/>
              </a:spcAft>
              <a:buNone/>
            </a:pPr>
            <a:endParaRPr lang="en-US" dirty="0">
              <a:latin typeface="Georgia"/>
              <a:ea typeface="Georgia"/>
              <a:cs typeface="Georgia"/>
              <a:sym typeface="Georgia"/>
            </a:endParaRPr>
          </a:p>
          <a:p>
            <a:pPr marL="0" marR="0" lvl="0" indent="0" algn="l" rtl="0">
              <a:lnSpc>
                <a:spcPct val="120000"/>
              </a:lnSpc>
              <a:spcBef>
                <a:spcPts val="0"/>
              </a:spcBef>
              <a:spcAft>
                <a:spcPts val="0"/>
              </a:spcAft>
              <a:buNone/>
            </a:pPr>
            <a:r>
              <a:rPr lang="en-US" dirty="0">
                <a:latin typeface="Georgia"/>
                <a:ea typeface="Georgia"/>
                <a:cs typeface="Georgia"/>
                <a:sym typeface="Georgia"/>
              </a:rPr>
              <a:t>You will see white dots appear on the corners of the polygon. Using those, you can now make your </a:t>
            </a:r>
            <a:r>
              <a:rPr lang="en-US" dirty="0" err="1">
                <a:latin typeface="Georgia"/>
                <a:ea typeface="Georgia"/>
                <a:cs typeface="Georgia"/>
                <a:sym typeface="Georgia"/>
              </a:rPr>
              <a:t>walklist</a:t>
            </a:r>
            <a:r>
              <a:rPr lang="en-US" dirty="0">
                <a:latin typeface="Georgia"/>
                <a:ea typeface="Georgia"/>
                <a:cs typeface="Georgia"/>
                <a:sym typeface="Georgia"/>
              </a:rPr>
              <a:t> larger or smaller.</a:t>
            </a:r>
            <a:endParaRPr dirty="0">
              <a:latin typeface="Georgia"/>
              <a:ea typeface="Georgia"/>
              <a:cs typeface="Georgia"/>
              <a:sym typeface="Georgia"/>
            </a:endParaRPr>
          </a:p>
          <a:p>
            <a:pPr marL="0" marR="0" lvl="0" indent="0" algn="l" rtl="0">
              <a:lnSpc>
                <a:spcPct val="120000"/>
              </a:lnSpc>
              <a:spcBef>
                <a:spcPts val="0"/>
              </a:spcBef>
              <a:spcAft>
                <a:spcPts val="0"/>
              </a:spcAft>
              <a:buNone/>
            </a:pPr>
            <a:endParaRPr dirty="0">
              <a:latin typeface="Georgia"/>
              <a:ea typeface="Georgia"/>
              <a:cs typeface="Georgia"/>
              <a:sym typeface="Georgia"/>
            </a:endParaRPr>
          </a:p>
          <a:p>
            <a:pPr marL="0" marR="0" lvl="0" indent="0" algn="l" rtl="0">
              <a:lnSpc>
                <a:spcPct val="120000"/>
              </a:lnSpc>
              <a:spcBef>
                <a:spcPts val="0"/>
              </a:spcBef>
              <a:spcAft>
                <a:spcPts val="0"/>
              </a:spcAft>
              <a:buNone/>
            </a:pPr>
            <a:endParaRPr dirty="0">
              <a:latin typeface="Georgia"/>
              <a:ea typeface="Georgia"/>
              <a:cs typeface="Georgia"/>
              <a:sym typeface="Georgia"/>
            </a:endParaRPr>
          </a:p>
          <a:p>
            <a:pPr marL="0" marR="0" lvl="0" indent="0" algn="l" rtl="0">
              <a:lnSpc>
                <a:spcPct val="120000"/>
              </a:lnSpc>
              <a:spcBef>
                <a:spcPts val="0"/>
              </a:spcBef>
              <a:spcAft>
                <a:spcPts val="0"/>
              </a:spcAft>
              <a:buNone/>
            </a:pPr>
            <a:endParaRPr dirty="0">
              <a:latin typeface="Georgia"/>
              <a:ea typeface="Georgia"/>
              <a:cs typeface="Georgia"/>
              <a:sym typeface="Georgia"/>
            </a:endParaRPr>
          </a:p>
        </p:txBody>
      </p:sp>
      <p:pic>
        <p:nvPicPr>
          <p:cNvPr id="11" name="Picture 10" descr="A picture containing screenshot&#10;&#10;Description automatically generated">
            <a:extLst>
              <a:ext uri="{FF2B5EF4-FFF2-40B4-BE49-F238E27FC236}">
                <a16:creationId xmlns:a16="http://schemas.microsoft.com/office/drawing/2014/main" id="{8AEA4C81-AF22-3441-95CC-9D1AEE1A6017}"/>
              </a:ext>
            </a:extLst>
          </p:cNvPr>
          <p:cNvPicPr>
            <a:picLocks noChangeAspect="1"/>
          </p:cNvPicPr>
          <p:nvPr/>
        </p:nvPicPr>
        <p:blipFill>
          <a:blip r:embed="rId3"/>
          <a:stretch>
            <a:fillRect/>
          </a:stretch>
        </p:blipFill>
        <p:spPr>
          <a:xfrm>
            <a:off x="3373300" y="1703943"/>
            <a:ext cx="5575459" cy="2560320"/>
          </a:xfrm>
          <a:prstGeom prst="rect">
            <a:avLst/>
          </a:prstGeom>
        </p:spPr>
      </p:pic>
      <p:cxnSp>
        <p:nvCxnSpPr>
          <p:cNvPr id="16" name="Google Shape;208;p25">
            <a:extLst>
              <a:ext uri="{FF2B5EF4-FFF2-40B4-BE49-F238E27FC236}">
                <a16:creationId xmlns:a16="http://schemas.microsoft.com/office/drawing/2014/main" id="{D1319C13-CACE-F64A-B628-F04BD547A430}"/>
              </a:ext>
            </a:extLst>
          </p:cNvPr>
          <p:cNvCxnSpPr>
            <a:cxnSpLocks/>
          </p:cNvCxnSpPr>
          <p:nvPr/>
        </p:nvCxnSpPr>
        <p:spPr>
          <a:xfrm>
            <a:off x="2954332" y="2571750"/>
            <a:ext cx="4031259" cy="745608"/>
          </a:xfrm>
          <a:prstGeom prst="straightConnector1">
            <a:avLst/>
          </a:prstGeom>
          <a:noFill/>
          <a:ln w="2857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569294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5"/>
          <p:cNvSpPr txBox="1">
            <a:spLocks noGrp="1"/>
          </p:cNvSpPr>
          <p:nvPr>
            <p:ph type="sldNum" idx="12"/>
          </p:nvPr>
        </p:nvSpPr>
        <p:spPr>
          <a:xfrm>
            <a:off x="8637958" y="4718262"/>
            <a:ext cx="3672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r>
              <a:rPr lang="en-US"/>
              <a:t>35</a:t>
            </a:r>
            <a:endParaRPr/>
          </a:p>
        </p:txBody>
      </p:sp>
      <p:sp>
        <p:nvSpPr>
          <p:cNvPr id="205" name="Google Shape;205;p25"/>
          <p:cNvSpPr txBox="1">
            <a:spLocks noGrp="1"/>
          </p:cNvSpPr>
          <p:nvPr>
            <p:ph type="title"/>
          </p:nvPr>
        </p:nvSpPr>
        <p:spPr>
          <a:xfrm>
            <a:off x="359450" y="292324"/>
            <a:ext cx="8278500" cy="585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2800"/>
              <a:buNone/>
            </a:pPr>
            <a:br>
              <a:rPr lang="en-US" sz="3000">
                <a:solidFill>
                  <a:srgbClr val="C00000"/>
                </a:solidFill>
                <a:latin typeface="Georgia"/>
                <a:ea typeface="Georgia"/>
                <a:cs typeface="Georgia"/>
                <a:sym typeface="Georgia"/>
              </a:rPr>
            </a:br>
            <a:r>
              <a:rPr lang="en-US" sz="3000" b="0">
                <a:solidFill>
                  <a:srgbClr val="002060"/>
                </a:solidFill>
                <a:latin typeface="Georgia"/>
                <a:ea typeface="Georgia"/>
                <a:cs typeface="Georgia"/>
                <a:sym typeface="Georgia"/>
              </a:rPr>
              <a:t>CREATING WALKLISTS </a:t>
            </a:r>
            <a:endParaRPr sz="3000" b="0">
              <a:solidFill>
                <a:srgbClr val="002060"/>
              </a:solidFill>
              <a:latin typeface="Georgia"/>
              <a:ea typeface="Georgia"/>
              <a:cs typeface="Georgia"/>
              <a:sym typeface="Georgia"/>
            </a:endParaRPr>
          </a:p>
        </p:txBody>
      </p:sp>
      <p:sp>
        <p:nvSpPr>
          <p:cNvPr id="206" name="Google Shape;206;p25"/>
          <p:cNvSpPr/>
          <p:nvPr/>
        </p:nvSpPr>
        <p:spPr>
          <a:xfrm>
            <a:off x="639805" y="1715589"/>
            <a:ext cx="2443029" cy="2345544"/>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dirty="0">
                <a:latin typeface="Georgia"/>
                <a:ea typeface="Georgia"/>
                <a:cs typeface="Georgia"/>
                <a:sym typeface="Georgia"/>
              </a:rPr>
              <a:t>If you wish to erase your polygon shape and start over, first click on the Eraser icon, then the polygon you wish to erase and it will disappear and you may start the process over.</a:t>
            </a:r>
            <a:endParaRPr dirty="0">
              <a:latin typeface="Georgia"/>
              <a:ea typeface="Georgia"/>
              <a:cs typeface="Georgia"/>
              <a:sym typeface="Georgia"/>
            </a:endParaRPr>
          </a:p>
          <a:p>
            <a:pPr marL="0" marR="0" lvl="0" indent="0" algn="l" rtl="0">
              <a:lnSpc>
                <a:spcPct val="120000"/>
              </a:lnSpc>
              <a:spcBef>
                <a:spcPts val="0"/>
              </a:spcBef>
              <a:spcAft>
                <a:spcPts val="0"/>
              </a:spcAft>
              <a:buNone/>
            </a:pPr>
            <a:endParaRPr dirty="0">
              <a:latin typeface="Georgia"/>
              <a:ea typeface="Georgia"/>
              <a:cs typeface="Georgia"/>
              <a:sym typeface="Georgia"/>
            </a:endParaRPr>
          </a:p>
          <a:p>
            <a:pPr marL="0" marR="0" lvl="0" indent="0" algn="l" rtl="0">
              <a:lnSpc>
                <a:spcPct val="120000"/>
              </a:lnSpc>
              <a:spcBef>
                <a:spcPts val="0"/>
              </a:spcBef>
              <a:spcAft>
                <a:spcPts val="0"/>
              </a:spcAft>
              <a:buNone/>
            </a:pPr>
            <a:endParaRPr dirty="0">
              <a:latin typeface="Georgia"/>
              <a:ea typeface="Georgia"/>
              <a:cs typeface="Georgia"/>
              <a:sym typeface="Georgia"/>
            </a:endParaRPr>
          </a:p>
          <a:p>
            <a:pPr marL="0" marR="0" lvl="0" indent="0" algn="l" rtl="0">
              <a:lnSpc>
                <a:spcPct val="120000"/>
              </a:lnSpc>
              <a:spcBef>
                <a:spcPts val="0"/>
              </a:spcBef>
              <a:spcAft>
                <a:spcPts val="0"/>
              </a:spcAft>
              <a:buNone/>
            </a:pPr>
            <a:endParaRPr dirty="0">
              <a:latin typeface="Georgia"/>
              <a:ea typeface="Georgia"/>
              <a:cs typeface="Georgia"/>
              <a:sym typeface="Georgia"/>
            </a:endParaRPr>
          </a:p>
        </p:txBody>
      </p:sp>
      <p:pic>
        <p:nvPicPr>
          <p:cNvPr id="8" name="Picture 7" descr="A picture containing screenshot, street&#10;&#10;Description automatically generated">
            <a:extLst>
              <a:ext uri="{FF2B5EF4-FFF2-40B4-BE49-F238E27FC236}">
                <a16:creationId xmlns:a16="http://schemas.microsoft.com/office/drawing/2014/main" id="{C604E5E8-FBB8-CA48-82FD-E880AE9535FF}"/>
              </a:ext>
            </a:extLst>
          </p:cNvPr>
          <p:cNvPicPr>
            <a:picLocks noChangeAspect="1"/>
          </p:cNvPicPr>
          <p:nvPr/>
        </p:nvPicPr>
        <p:blipFill>
          <a:blip r:embed="rId3"/>
          <a:stretch>
            <a:fillRect/>
          </a:stretch>
        </p:blipFill>
        <p:spPr>
          <a:xfrm>
            <a:off x="3288546" y="1715589"/>
            <a:ext cx="5567618" cy="2560320"/>
          </a:xfrm>
          <a:prstGeom prst="rect">
            <a:avLst/>
          </a:prstGeom>
        </p:spPr>
      </p:pic>
      <p:cxnSp>
        <p:nvCxnSpPr>
          <p:cNvPr id="13" name="Google Shape;208;p25">
            <a:extLst>
              <a:ext uri="{FF2B5EF4-FFF2-40B4-BE49-F238E27FC236}">
                <a16:creationId xmlns:a16="http://schemas.microsoft.com/office/drawing/2014/main" id="{196DD6A6-6833-CC4B-A5DA-66FE01663836}"/>
              </a:ext>
            </a:extLst>
          </p:cNvPr>
          <p:cNvCxnSpPr>
            <a:cxnSpLocks/>
          </p:cNvCxnSpPr>
          <p:nvPr/>
        </p:nvCxnSpPr>
        <p:spPr>
          <a:xfrm>
            <a:off x="2926080" y="2804160"/>
            <a:ext cx="3931920" cy="662054"/>
          </a:xfrm>
          <a:prstGeom prst="straightConnector1">
            <a:avLst/>
          </a:prstGeom>
          <a:noFill/>
          <a:ln w="2857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3905311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6"/>
          <p:cNvSpPr txBox="1">
            <a:spLocks noGrp="1"/>
          </p:cNvSpPr>
          <p:nvPr>
            <p:ph type="sldNum" idx="12"/>
          </p:nvPr>
        </p:nvSpPr>
        <p:spPr>
          <a:xfrm>
            <a:off x="8637958" y="4718262"/>
            <a:ext cx="3672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r>
              <a:rPr lang="en-US"/>
              <a:t>35</a:t>
            </a:r>
            <a:endParaRPr/>
          </a:p>
        </p:txBody>
      </p:sp>
      <p:sp>
        <p:nvSpPr>
          <p:cNvPr id="216" name="Google Shape;216;p26"/>
          <p:cNvSpPr txBox="1">
            <a:spLocks noGrp="1"/>
          </p:cNvSpPr>
          <p:nvPr>
            <p:ph type="title"/>
          </p:nvPr>
        </p:nvSpPr>
        <p:spPr>
          <a:xfrm>
            <a:off x="359450" y="292324"/>
            <a:ext cx="8278500" cy="585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2800"/>
              <a:buNone/>
            </a:pPr>
            <a:br>
              <a:rPr lang="en-US" sz="3000">
                <a:solidFill>
                  <a:srgbClr val="C00000"/>
                </a:solidFill>
                <a:latin typeface="Georgia"/>
                <a:ea typeface="Georgia"/>
                <a:cs typeface="Georgia"/>
                <a:sym typeface="Georgia"/>
              </a:rPr>
            </a:br>
            <a:r>
              <a:rPr lang="en-US" sz="3000" b="0">
                <a:solidFill>
                  <a:srgbClr val="002060"/>
                </a:solidFill>
                <a:latin typeface="Georgia"/>
                <a:ea typeface="Georgia"/>
                <a:cs typeface="Georgia"/>
                <a:sym typeface="Georgia"/>
              </a:rPr>
              <a:t>CREATING WALKLISTS </a:t>
            </a:r>
            <a:endParaRPr sz="3000" b="0">
              <a:solidFill>
                <a:srgbClr val="002060"/>
              </a:solidFill>
              <a:latin typeface="Georgia"/>
              <a:ea typeface="Georgia"/>
              <a:cs typeface="Georgia"/>
              <a:sym typeface="Georgia"/>
            </a:endParaRPr>
          </a:p>
        </p:txBody>
      </p:sp>
      <p:sp>
        <p:nvSpPr>
          <p:cNvPr id="217" name="Google Shape;217;p26"/>
          <p:cNvSpPr/>
          <p:nvPr/>
        </p:nvSpPr>
        <p:spPr>
          <a:xfrm>
            <a:off x="456925" y="1588653"/>
            <a:ext cx="3057300" cy="31296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dirty="0">
                <a:latin typeface="Georgia"/>
                <a:ea typeface="Georgia"/>
                <a:cs typeface="Georgia"/>
                <a:sym typeface="Georgia"/>
              </a:rPr>
              <a:t>Once you have saved your </a:t>
            </a:r>
            <a:r>
              <a:rPr lang="en-US" dirty="0" err="1">
                <a:latin typeface="Georgia"/>
                <a:ea typeface="Georgia"/>
                <a:cs typeface="Georgia"/>
                <a:sym typeface="Georgia"/>
              </a:rPr>
              <a:t>walklists</a:t>
            </a:r>
            <a:r>
              <a:rPr lang="en-US" dirty="0">
                <a:latin typeface="Georgia"/>
                <a:ea typeface="Georgia"/>
                <a:cs typeface="Georgia"/>
                <a:sym typeface="Georgia"/>
              </a:rPr>
              <a:t>, you will be asked to name them. Keep in mind that after 10 lists are created, Sidekick will force you to name them and either optimize (under 25 homes) or manage (26-150 homes) your lists. You can use the Prefix for Name at the top of the “Name and Save” box. The system will number your lists for you!</a:t>
            </a:r>
            <a:endParaRPr dirty="0">
              <a:latin typeface="Georgia"/>
              <a:ea typeface="Georgia"/>
              <a:cs typeface="Georgia"/>
              <a:sym typeface="Georgia"/>
            </a:endParaRPr>
          </a:p>
        </p:txBody>
      </p:sp>
      <p:pic>
        <p:nvPicPr>
          <p:cNvPr id="218" name="Google Shape;218;p26"/>
          <p:cNvPicPr preferRelativeResize="0"/>
          <p:nvPr/>
        </p:nvPicPr>
        <p:blipFill>
          <a:blip r:embed="rId3">
            <a:alphaModFix/>
          </a:blip>
          <a:stretch>
            <a:fillRect/>
          </a:stretch>
        </p:blipFill>
        <p:spPr>
          <a:xfrm>
            <a:off x="4065950" y="1720661"/>
            <a:ext cx="4572001" cy="2519083"/>
          </a:xfrm>
          <a:prstGeom prst="rect">
            <a:avLst/>
          </a:prstGeom>
          <a:noFill/>
          <a:ln>
            <a:noFill/>
          </a:ln>
        </p:spPr>
      </p:pic>
      <p:cxnSp>
        <p:nvCxnSpPr>
          <p:cNvPr id="219" name="Google Shape;219;p26"/>
          <p:cNvCxnSpPr>
            <a:cxnSpLocks/>
          </p:cNvCxnSpPr>
          <p:nvPr/>
        </p:nvCxnSpPr>
        <p:spPr>
          <a:xfrm flipV="1">
            <a:off x="3370521" y="2218800"/>
            <a:ext cx="2149729" cy="747684"/>
          </a:xfrm>
          <a:prstGeom prst="straightConnector1">
            <a:avLst/>
          </a:prstGeom>
          <a:noFill/>
          <a:ln w="28575" cap="flat" cmpd="sng">
            <a:solidFill>
              <a:srgbClr val="000000"/>
            </a:solidFill>
            <a:prstDash val="solid"/>
            <a:round/>
            <a:headEnd type="none" w="med" len="med"/>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7"/>
          <p:cNvSpPr txBox="1">
            <a:spLocks noGrp="1"/>
          </p:cNvSpPr>
          <p:nvPr>
            <p:ph type="sldNum" idx="12"/>
          </p:nvPr>
        </p:nvSpPr>
        <p:spPr>
          <a:xfrm>
            <a:off x="8637958" y="4718262"/>
            <a:ext cx="3672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r>
              <a:rPr lang="en-US"/>
              <a:t>35</a:t>
            </a:r>
            <a:endParaRPr/>
          </a:p>
        </p:txBody>
      </p:sp>
      <p:sp>
        <p:nvSpPr>
          <p:cNvPr id="226" name="Google Shape;226;p27"/>
          <p:cNvSpPr txBox="1">
            <a:spLocks noGrp="1"/>
          </p:cNvSpPr>
          <p:nvPr>
            <p:ph type="title"/>
          </p:nvPr>
        </p:nvSpPr>
        <p:spPr>
          <a:xfrm>
            <a:off x="359450" y="292324"/>
            <a:ext cx="8278500" cy="585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2800"/>
              <a:buNone/>
            </a:pPr>
            <a:br>
              <a:rPr lang="en-US" sz="3000">
                <a:solidFill>
                  <a:srgbClr val="C00000"/>
                </a:solidFill>
                <a:latin typeface="Georgia"/>
                <a:ea typeface="Georgia"/>
                <a:cs typeface="Georgia"/>
                <a:sym typeface="Georgia"/>
              </a:rPr>
            </a:br>
            <a:r>
              <a:rPr lang="en-US" sz="3000" b="0">
                <a:solidFill>
                  <a:srgbClr val="002060"/>
                </a:solidFill>
                <a:latin typeface="Georgia"/>
                <a:ea typeface="Georgia"/>
                <a:cs typeface="Georgia"/>
                <a:sym typeface="Georgia"/>
              </a:rPr>
              <a:t>CREATING WALKLISTS </a:t>
            </a:r>
            <a:endParaRPr sz="3000" b="0">
              <a:solidFill>
                <a:srgbClr val="002060"/>
              </a:solidFill>
              <a:latin typeface="Georgia"/>
              <a:ea typeface="Georgia"/>
              <a:cs typeface="Georgia"/>
              <a:sym typeface="Georgia"/>
            </a:endParaRPr>
          </a:p>
        </p:txBody>
      </p:sp>
      <p:sp>
        <p:nvSpPr>
          <p:cNvPr id="227" name="Google Shape;227;p27"/>
          <p:cNvSpPr/>
          <p:nvPr/>
        </p:nvSpPr>
        <p:spPr>
          <a:xfrm>
            <a:off x="456925" y="1588653"/>
            <a:ext cx="3057300" cy="31296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dirty="0">
                <a:latin typeface="Georgia"/>
                <a:ea typeface="Georgia"/>
                <a:cs typeface="Georgia"/>
                <a:sym typeface="Georgia"/>
              </a:rPr>
              <a:t>You now have three options. You may stay on the map and draw more lists, you may go optimize </a:t>
            </a:r>
            <a:r>
              <a:rPr lang="en-US" dirty="0" err="1">
                <a:latin typeface="Georgia"/>
                <a:ea typeface="Georgia"/>
                <a:cs typeface="Georgia"/>
                <a:sym typeface="Georgia"/>
              </a:rPr>
              <a:t>walklists</a:t>
            </a:r>
            <a:r>
              <a:rPr lang="en-US" dirty="0">
                <a:latin typeface="Georgia"/>
                <a:ea typeface="Georgia"/>
                <a:cs typeface="Georgia"/>
                <a:sym typeface="Georgia"/>
              </a:rPr>
              <a:t> or manage those lists you just created.</a:t>
            </a:r>
            <a:endParaRPr dirty="0">
              <a:latin typeface="Georgia"/>
              <a:ea typeface="Georgia"/>
              <a:cs typeface="Georgia"/>
              <a:sym typeface="Georgia"/>
            </a:endParaRPr>
          </a:p>
          <a:p>
            <a:pPr marL="0" marR="0" lvl="0" indent="0" algn="l" rtl="0">
              <a:lnSpc>
                <a:spcPct val="120000"/>
              </a:lnSpc>
              <a:spcBef>
                <a:spcPts val="0"/>
              </a:spcBef>
              <a:spcAft>
                <a:spcPts val="0"/>
              </a:spcAft>
              <a:buNone/>
            </a:pPr>
            <a:endParaRPr dirty="0">
              <a:latin typeface="Georgia"/>
              <a:ea typeface="Georgia"/>
              <a:cs typeface="Georgia"/>
              <a:sym typeface="Georgia"/>
            </a:endParaRPr>
          </a:p>
          <a:p>
            <a:pPr marL="0" marR="0" lvl="0" indent="0" algn="l" rtl="0">
              <a:lnSpc>
                <a:spcPct val="120000"/>
              </a:lnSpc>
              <a:spcBef>
                <a:spcPts val="0"/>
              </a:spcBef>
              <a:spcAft>
                <a:spcPts val="0"/>
              </a:spcAft>
              <a:buNone/>
            </a:pPr>
            <a:r>
              <a:rPr lang="en-US" dirty="0">
                <a:latin typeface="Georgia"/>
                <a:ea typeface="Georgia"/>
                <a:cs typeface="Georgia"/>
                <a:sym typeface="Georgia"/>
              </a:rPr>
              <a:t>Note that all lists with under 25 homes will be found in “Optimize </a:t>
            </a:r>
            <a:r>
              <a:rPr lang="en-US" dirty="0" err="1">
                <a:latin typeface="Georgia"/>
                <a:ea typeface="Georgia"/>
                <a:cs typeface="Georgia"/>
                <a:sym typeface="Georgia"/>
              </a:rPr>
              <a:t>Walklists</a:t>
            </a:r>
            <a:r>
              <a:rPr lang="en-US" dirty="0">
                <a:latin typeface="Georgia"/>
                <a:ea typeface="Georgia"/>
                <a:cs typeface="Georgia"/>
                <a:sym typeface="Georgia"/>
              </a:rPr>
              <a:t>” and those will 26 homes up to 150 will be found in “Manage </a:t>
            </a:r>
            <a:r>
              <a:rPr lang="en-US" dirty="0" err="1">
                <a:latin typeface="Georgia"/>
                <a:ea typeface="Georgia"/>
                <a:cs typeface="Georgia"/>
                <a:sym typeface="Georgia"/>
              </a:rPr>
              <a:t>Walklists</a:t>
            </a:r>
            <a:r>
              <a:rPr lang="en-US" dirty="0">
                <a:latin typeface="Georgia"/>
                <a:ea typeface="Georgia"/>
                <a:cs typeface="Georgia"/>
                <a:sym typeface="Georgia"/>
              </a:rPr>
              <a:t>.”</a:t>
            </a:r>
            <a:endParaRPr dirty="0">
              <a:latin typeface="Georgia"/>
              <a:ea typeface="Georgia"/>
              <a:cs typeface="Georgia"/>
              <a:sym typeface="Georgia"/>
            </a:endParaRPr>
          </a:p>
        </p:txBody>
      </p:sp>
      <p:pic>
        <p:nvPicPr>
          <p:cNvPr id="3" name="Picture 2" descr="A screenshot of a social media post&#10;&#10;Description automatically generated">
            <a:extLst>
              <a:ext uri="{FF2B5EF4-FFF2-40B4-BE49-F238E27FC236}">
                <a16:creationId xmlns:a16="http://schemas.microsoft.com/office/drawing/2014/main" id="{4A201054-D6DB-814F-9321-D929C61A2B31}"/>
              </a:ext>
            </a:extLst>
          </p:cNvPr>
          <p:cNvPicPr>
            <a:picLocks noChangeAspect="1"/>
          </p:cNvPicPr>
          <p:nvPr/>
        </p:nvPicPr>
        <p:blipFill>
          <a:blip r:embed="rId3"/>
          <a:stretch>
            <a:fillRect/>
          </a:stretch>
        </p:blipFill>
        <p:spPr>
          <a:xfrm>
            <a:off x="3690726" y="1733581"/>
            <a:ext cx="5314432" cy="244501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8"/>
          <p:cNvSpPr txBox="1">
            <a:spLocks noGrp="1"/>
          </p:cNvSpPr>
          <p:nvPr>
            <p:ph type="sldNum" idx="12"/>
          </p:nvPr>
        </p:nvSpPr>
        <p:spPr>
          <a:xfrm>
            <a:off x="8637958" y="4718262"/>
            <a:ext cx="3672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r>
              <a:rPr lang="en-US"/>
              <a:t>35</a:t>
            </a:r>
            <a:endParaRPr/>
          </a:p>
        </p:txBody>
      </p:sp>
      <p:sp>
        <p:nvSpPr>
          <p:cNvPr id="235" name="Google Shape;235;p28"/>
          <p:cNvSpPr txBox="1">
            <a:spLocks noGrp="1"/>
          </p:cNvSpPr>
          <p:nvPr>
            <p:ph type="title"/>
          </p:nvPr>
        </p:nvSpPr>
        <p:spPr>
          <a:xfrm>
            <a:off x="359450" y="292324"/>
            <a:ext cx="8278500" cy="585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2800"/>
              <a:buNone/>
            </a:pPr>
            <a:br>
              <a:rPr lang="en-US" sz="3000">
                <a:solidFill>
                  <a:srgbClr val="C00000"/>
                </a:solidFill>
                <a:latin typeface="Georgia"/>
                <a:ea typeface="Georgia"/>
                <a:cs typeface="Georgia"/>
                <a:sym typeface="Georgia"/>
              </a:rPr>
            </a:br>
            <a:r>
              <a:rPr lang="en-US" sz="3000" b="0">
                <a:solidFill>
                  <a:srgbClr val="002060"/>
                </a:solidFill>
                <a:latin typeface="Georgia"/>
                <a:ea typeface="Georgia"/>
                <a:cs typeface="Georgia"/>
                <a:sym typeface="Georgia"/>
              </a:rPr>
              <a:t>CREATING WALKLISTS</a:t>
            </a:r>
            <a:r>
              <a:rPr lang="en-US" sz="3000" b="0">
                <a:solidFill>
                  <a:srgbClr val="002060"/>
                </a:solidFill>
              </a:rPr>
              <a:t>: Optimizing</a:t>
            </a:r>
            <a:r>
              <a:rPr lang="en-US" sz="3000" b="0">
                <a:solidFill>
                  <a:srgbClr val="002060"/>
                </a:solidFill>
                <a:latin typeface="Georgia"/>
                <a:ea typeface="Georgia"/>
                <a:cs typeface="Georgia"/>
                <a:sym typeface="Georgia"/>
              </a:rPr>
              <a:t> </a:t>
            </a:r>
            <a:endParaRPr sz="3000" b="0">
              <a:solidFill>
                <a:srgbClr val="002060"/>
              </a:solidFill>
              <a:latin typeface="Georgia"/>
              <a:ea typeface="Georgia"/>
              <a:cs typeface="Georgia"/>
              <a:sym typeface="Georgia"/>
            </a:endParaRPr>
          </a:p>
        </p:txBody>
      </p:sp>
      <p:sp>
        <p:nvSpPr>
          <p:cNvPr id="236" name="Google Shape;236;p28"/>
          <p:cNvSpPr/>
          <p:nvPr/>
        </p:nvSpPr>
        <p:spPr>
          <a:xfrm>
            <a:off x="456925" y="1588653"/>
            <a:ext cx="3057300" cy="31296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a:latin typeface="Georgia"/>
                <a:ea typeface="Georgia"/>
                <a:cs typeface="Georgia"/>
                <a:sym typeface="Georgia"/>
              </a:rPr>
              <a:t>If you have a queue filled with lists under 25 homes, you may Auto-Optimize them all at the same time. Allow for Pop Ups on your computer, then select the lists you want to optimize, then hit “Auto-Optimize Selected Walklist.” The Sidekick system will take it from there and you will now find those lists in “Manage Walklist.” Depending on the number you optimize, allow 15-30 minutes!</a:t>
            </a:r>
            <a:endParaRPr>
              <a:latin typeface="Georgia"/>
              <a:ea typeface="Georgia"/>
              <a:cs typeface="Georgia"/>
              <a:sym typeface="Georgia"/>
            </a:endParaRPr>
          </a:p>
        </p:txBody>
      </p:sp>
      <p:pic>
        <p:nvPicPr>
          <p:cNvPr id="237" name="Google Shape;237;p28"/>
          <p:cNvPicPr preferRelativeResize="0"/>
          <p:nvPr/>
        </p:nvPicPr>
        <p:blipFill>
          <a:blip r:embed="rId3">
            <a:alphaModFix/>
          </a:blip>
          <a:stretch>
            <a:fillRect/>
          </a:stretch>
        </p:blipFill>
        <p:spPr>
          <a:xfrm>
            <a:off x="3956225" y="1588649"/>
            <a:ext cx="4681727" cy="2574053"/>
          </a:xfrm>
          <a:prstGeom prst="rect">
            <a:avLst/>
          </a:prstGeom>
          <a:noFill/>
          <a:ln>
            <a:noFill/>
          </a:ln>
        </p:spPr>
      </p:pic>
      <p:cxnSp>
        <p:nvCxnSpPr>
          <p:cNvPr id="238" name="Google Shape;238;p28"/>
          <p:cNvCxnSpPr>
            <a:stCxn id="236" idx="3"/>
          </p:cNvCxnSpPr>
          <p:nvPr/>
        </p:nvCxnSpPr>
        <p:spPr>
          <a:xfrm rot="10800000" flipH="1">
            <a:off x="3514225" y="2633253"/>
            <a:ext cx="463800" cy="520200"/>
          </a:xfrm>
          <a:prstGeom prst="straightConnector1">
            <a:avLst/>
          </a:prstGeom>
          <a:noFill/>
          <a:ln w="28575" cap="flat" cmpd="sng">
            <a:solidFill>
              <a:srgbClr val="000000"/>
            </a:solidFill>
            <a:prstDash val="solid"/>
            <a:round/>
            <a:headEnd type="none" w="med" len="med"/>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9"/>
          <p:cNvSpPr txBox="1">
            <a:spLocks noGrp="1"/>
          </p:cNvSpPr>
          <p:nvPr>
            <p:ph type="body" idx="1"/>
          </p:nvPr>
        </p:nvSpPr>
        <p:spPr>
          <a:xfrm>
            <a:off x="199625" y="1453475"/>
            <a:ext cx="4288500" cy="3394500"/>
          </a:xfrm>
          <a:prstGeom prst="rect">
            <a:avLst/>
          </a:prstGeom>
        </p:spPr>
        <p:txBody>
          <a:bodyPr spcFirstLastPara="1" wrap="square" lIns="91425" tIns="45700" rIns="91425" bIns="45700" anchor="t" anchorCtr="0">
            <a:noAutofit/>
          </a:bodyPr>
          <a:lstStyle/>
          <a:p>
            <a:pPr marL="0" lvl="0" indent="0" algn="l" rtl="0">
              <a:spcBef>
                <a:spcPts val="320"/>
              </a:spcBef>
              <a:spcAft>
                <a:spcPts val="0"/>
              </a:spcAft>
              <a:buNone/>
            </a:pPr>
            <a:r>
              <a:rPr lang="en-US" sz="1400">
                <a:solidFill>
                  <a:srgbClr val="000000"/>
                </a:solidFill>
                <a:latin typeface="Georgia"/>
                <a:ea typeface="Georgia"/>
                <a:cs typeface="Georgia"/>
                <a:sym typeface="Georgia"/>
              </a:rPr>
              <a:t>If you’re not interested in Auto-Optimizing your routed lists, you can individually optimize them as well. </a:t>
            </a:r>
            <a:endParaRPr sz="1400">
              <a:solidFill>
                <a:srgbClr val="000000"/>
              </a:solidFill>
              <a:latin typeface="Georgia"/>
              <a:ea typeface="Georgia"/>
              <a:cs typeface="Georgia"/>
              <a:sym typeface="Georgia"/>
            </a:endParaRPr>
          </a:p>
          <a:p>
            <a:pPr marL="0" lvl="0" indent="0" algn="l" rtl="0">
              <a:spcBef>
                <a:spcPts val="320"/>
              </a:spcBef>
              <a:spcAft>
                <a:spcPts val="0"/>
              </a:spcAft>
              <a:buNone/>
            </a:pPr>
            <a:r>
              <a:rPr lang="en-US" sz="1400">
                <a:solidFill>
                  <a:srgbClr val="000000"/>
                </a:solidFill>
                <a:latin typeface="Georgia"/>
                <a:ea typeface="Georgia"/>
                <a:cs typeface="Georgia"/>
                <a:sym typeface="Georgia"/>
              </a:rPr>
              <a:t>To do this, instead of check-boxing multiple lists, click the purple Optimize option on the Optimize Walklist page. </a:t>
            </a:r>
            <a:endParaRPr sz="1400">
              <a:solidFill>
                <a:srgbClr val="000000"/>
              </a:solidFill>
              <a:latin typeface="Georgia"/>
              <a:ea typeface="Georgia"/>
              <a:cs typeface="Georgia"/>
              <a:sym typeface="Georgia"/>
            </a:endParaRPr>
          </a:p>
          <a:p>
            <a:pPr marL="0" lvl="0" indent="0" algn="l" rtl="0">
              <a:spcBef>
                <a:spcPts val="320"/>
              </a:spcBef>
              <a:spcAft>
                <a:spcPts val="0"/>
              </a:spcAft>
              <a:buNone/>
            </a:pPr>
            <a:r>
              <a:rPr lang="en-US" sz="1400">
                <a:solidFill>
                  <a:srgbClr val="000000"/>
                </a:solidFill>
                <a:latin typeface="Georgia"/>
                <a:ea typeface="Georgia"/>
                <a:cs typeface="Georgia"/>
                <a:sym typeface="Georgia"/>
              </a:rPr>
              <a:t>Once loaded, you’ll need to decide which type of route you want and select starting and ending points as needed.</a:t>
            </a:r>
            <a:endParaRPr sz="1400">
              <a:solidFill>
                <a:srgbClr val="000000"/>
              </a:solidFill>
              <a:latin typeface="Georgia"/>
              <a:ea typeface="Georgia"/>
              <a:cs typeface="Georgia"/>
              <a:sym typeface="Georgia"/>
            </a:endParaRPr>
          </a:p>
          <a:p>
            <a:pPr marL="0" lvl="0" indent="0" algn="l" rtl="0">
              <a:spcBef>
                <a:spcPts val="320"/>
              </a:spcBef>
              <a:spcAft>
                <a:spcPts val="0"/>
              </a:spcAft>
              <a:buNone/>
            </a:pPr>
            <a:r>
              <a:rPr lang="en-US" sz="1400">
                <a:solidFill>
                  <a:srgbClr val="000000"/>
                </a:solidFill>
                <a:latin typeface="Georgia"/>
                <a:ea typeface="Georgia"/>
                <a:cs typeface="Georgia"/>
                <a:sym typeface="Georgia"/>
              </a:rPr>
              <a:t>When ready, click Start routing.</a:t>
            </a:r>
            <a:endParaRPr sz="1400">
              <a:solidFill>
                <a:srgbClr val="000000"/>
              </a:solidFill>
              <a:latin typeface="Georgia"/>
              <a:ea typeface="Georgia"/>
              <a:cs typeface="Georgia"/>
              <a:sym typeface="Georgia"/>
            </a:endParaRPr>
          </a:p>
          <a:p>
            <a:pPr marL="0" lvl="0" indent="0" algn="l" rtl="0">
              <a:spcBef>
                <a:spcPts val="320"/>
              </a:spcBef>
              <a:spcAft>
                <a:spcPts val="0"/>
              </a:spcAft>
              <a:buNone/>
            </a:pPr>
            <a:r>
              <a:rPr lang="en-US" sz="1400">
                <a:solidFill>
                  <a:srgbClr val="000000"/>
                </a:solidFill>
                <a:latin typeface="Georgia"/>
                <a:ea typeface="Georgia"/>
                <a:cs typeface="Georgia"/>
                <a:sym typeface="Georgia"/>
              </a:rPr>
              <a:t>Upon completion of routing, you’ll be able to review the route and make edits, if you so desire.</a:t>
            </a:r>
            <a:endParaRPr sz="1400">
              <a:solidFill>
                <a:srgbClr val="000000"/>
              </a:solidFill>
              <a:latin typeface="Georgia"/>
              <a:ea typeface="Georgia"/>
              <a:cs typeface="Georgia"/>
              <a:sym typeface="Georgia"/>
            </a:endParaRPr>
          </a:p>
        </p:txBody>
      </p:sp>
      <p:sp>
        <p:nvSpPr>
          <p:cNvPr id="245" name="Google Shape;245;p29"/>
          <p:cNvSpPr txBox="1">
            <a:spLocks noGrp="1"/>
          </p:cNvSpPr>
          <p:nvPr>
            <p:ph type="title"/>
          </p:nvPr>
        </p:nvSpPr>
        <p:spPr>
          <a:xfrm>
            <a:off x="359509" y="342740"/>
            <a:ext cx="82296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C00000"/>
              </a:buClr>
              <a:buSzPts val="2800"/>
              <a:buFont typeface="Arial"/>
              <a:buNone/>
            </a:pPr>
            <a:r>
              <a:rPr lang="en-US" sz="3000" b="0">
                <a:solidFill>
                  <a:srgbClr val="002060"/>
                </a:solidFill>
              </a:rPr>
              <a:t>CREATING WALKLISTS: Optimizing </a:t>
            </a:r>
            <a:endParaRPr sz="3000" b="0">
              <a:solidFill>
                <a:srgbClr val="002060"/>
              </a:solidFill>
            </a:endParaRPr>
          </a:p>
          <a:p>
            <a:pPr marL="0" lvl="0" indent="0" algn="l" rtl="0">
              <a:spcBef>
                <a:spcPts val="0"/>
              </a:spcBef>
              <a:spcAft>
                <a:spcPts val="0"/>
              </a:spcAft>
              <a:buNone/>
            </a:pPr>
            <a:endParaRPr/>
          </a:p>
        </p:txBody>
      </p:sp>
      <p:sp>
        <p:nvSpPr>
          <p:cNvPr id="246" name="Google Shape;246;p29"/>
          <p:cNvSpPr txBox="1"/>
          <p:nvPr/>
        </p:nvSpPr>
        <p:spPr>
          <a:xfrm>
            <a:off x="5272525" y="2301300"/>
            <a:ext cx="4636500" cy="5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pic>
        <p:nvPicPr>
          <p:cNvPr id="247" name="Google Shape;247;p29"/>
          <p:cNvPicPr preferRelativeResize="0"/>
          <p:nvPr/>
        </p:nvPicPr>
        <p:blipFill>
          <a:blip r:embed="rId3">
            <a:alphaModFix/>
          </a:blip>
          <a:stretch>
            <a:fillRect/>
          </a:stretch>
        </p:blipFill>
        <p:spPr>
          <a:xfrm>
            <a:off x="4795078" y="1421925"/>
            <a:ext cx="3928225" cy="32183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2060"/>
              </a:buClr>
              <a:buSzPts val="2800"/>
              <a:buNone/>
            </a:pPr>
            <a:r>
              <a:rPr lang="en-US" sz="3000" b="0">
                <a:solidFill>
                  <a:srgbClr val="002060"/>
                </a:solidFill>
                <a:latin typeface="Georgia"/>
                <a:ea typeface="Georgia"/>
                <a:cs typeface="Georgia"/>
                <a:sym typeface="Georgia"/>
              </a:rPr>
              <a:t>CREATING NEW USER  </a:t>
            </a:r>
            <a:endParaRPr sz="3000" b="0">
              <a:solidFill>
                <a:srgbClr val="002060"/>
              </a:solidFill>
              <a:latin typeface="Georgia"/>
              <a:ea typeface="Georgia"/>
              <a:cs typeface="Georgia"/>
              <a:sym typeface="Georgia"/>
            </a:endParaRPr>
          </a:p>
        </p:txBody>
      </p:sp>
      <p:sp>
        <p:nvSpPr>
          <p:cNvPr id="96" name="Google Shape;96;p14"/>
          <p:cNvSpPr txBox="1">
            <a:spLocks noGrp="1"/>
          </p:cNvSpPr>
          <p:nvPr>
            <p:ph type="sldNum" idx="12"/>
          </p:nvPr>
        </p:nvSpPr>
        <p:spPr>
          <a:xfrm>
            <a:off x="8637958" y="4718262"/>
            <a:ext cx="367323" cy="2738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r>
              <a:rPr lang="en-US"/>
              <a:t>33</a:t>
            </a:r>
            <a:endParaRPr/>
          </a:p>
        </p:txBody>
      </p:sp>
      <p:pic>
        <p:nvPicPr>
          <p:cNvPr id="97" name="Google Shape;97;p14"/>
          <p:cNvPicPr preferRelativeResize="0"/>
          <p:nvPr/>
        </p:nvPicPr>
        <p:blipFill>
          <a:blip r:embed="rId3">
            <a:alphaModFix/>
          </a:blip>
          <a:stretch>
            <a:fillRect/>
          </a:stretch>
        </p:blipFill>
        <p:spPr>
          <a:xfrm>
            <a:off x="4175325" y="1631204"/>
            <a:ext cx="4571999" cy="2519083"/>
          </a:xfrm>
          <a:prstGeom prst="rect">
            <a:avLst/>
          </a:prstGeom>
          <a:noFill/>
          <a:ln>
            <a:noFill/>
          </a:ln>
        </p:spPr>
      </p:pic>
      <p:sp>
        <p:nvSpPr>
          <p:cNvPr id="98" name="Google Shape;98;p14"/>
          <p:cNvSpPr txBox="1"/>
          <p:nvPr/>
        </p:nvSpPr>
        <p:spPr>
          <a:xfrm>
            <a:off x="369800" y="1501650"/>
            <a:ext cx="3316800" cy="11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Georgia"/>
                <a:ea typeface="Georgia"/>
                <a:cs typeface="Georgia"/>
                <a:sym typeface="Georgia"/>
              </a:rPr>
              <a:t>To add a new user to your campaign, navigate to the “Campaign Team” tab and then select the “User List” sub-menu option.</a:t>
            </a:r>
            <a:endParaRPr>
              <a:latin typeface="Georgia"/>
              <a:ea typeface="Georgia"/>
              <a:cs typeface="Georgia"/>
              <a:sym typeface="Georgia"/>
            </a:endParaRPr>
          </a:p>
        </p:txBody>
      </p:sp>
      <p:cxnSp>
        <p:nvCxnSpPr>
          <p:cNvPr id="99" name="Google Shape;99;p14"/>
          <p:cNvCxnSpPr/>
          <p:nvPr/>
        </p:nvCxnSpPr>
        <p:spPr>
          <a:xfrm>
            <a:off x="3641900" y="1792950"/>
            <a:ext cx="2649600" cy="150600"/>
          </a:xfrm>
          <a:prstGeom prst="straightConnector1">
            <a:avLst/>
          </a:prstGeom>
          <a:noFill/>
          <a:ln w="28575" cap="flat" cmpd="sng">
            <a:solidFill>
              <a:srgbClr val="000000"/>
            </a:solidFill>
            <a:prstDash val="solid"/>
            <a:round/>
            <a:headEnd type="none" w="med" len="med"/>
            <a:tailEnd type="triangle" w="med" len="med"/>
          </a:ln>
        </p:spPr>
      </p:cxnSp>
      <p:cxnSp>
        <p:nvCxnSpPr>
          <p:cNvPr id="100" name="Google Shape;100;p14"/>
          <p:cNvCxnSpPr>
            <a:stCxn id="98" idx="3"/>
          </p:cNvCxnSpPr>
          <p:nvPr/>
        </p:nvCxnSpPr>
        <p:spPr>
          <a:xfrm>
            <a:off x="3686600" y="2067450"/>
            <a:ext cx="2095800" cy="84300"/>
          </a:xfrm>
          <a:prstGeom prst="straightConnector1">
            <a:avLst/>
          </a:prstGeom>
          <a:noFill/>
          <a:ln w="28575" cap="flat" cmpd="sng">
            <a:solidFill>
              <a:srgbClr val="000000"/>
            </a:solidFill>
            <a:prstDash val="solid"/>
            <a:round/>
            <a:headEnd type="none" w="med" len="med"/>
            <a:tailEnd type="triangl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1"/>
          <p:cNvSpPr txBox="1">
            <a:spLocks noGrp="1"/>
          </p:cNvSpPr>
          <p:nvPr>
            <p:ph type="sldNum" idx="12"/>
          </p:nvPr>
        </p:nvSpPr>
        <p:spPr>
          <a:xfrm>
            <a:off x="8637958" y="4718262"/>
            <a:ext cx="3672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r>
              <a:rPr lang="en-US"/>
              <a:t>35</a:t>
            </a:r>
            <a:endParaRPr/>
          </a:p>
        </p:txBody>
      </p:sp>
      <p:sp>
        <p:nvSpPr>
          <p:cNvPr id="264" name="Google Shape;264;p31"/>
          <p:cNvSpPr txBox="1">
            <a:spLocks noGrp="1"/>
          </p:cNvSpPr>
          <p:nvPr>
            <p:ph type="title"/>
          </p:nvPr>
        </p:nvSpPr>
        <p:spPr>
          <a:xfrm>
            <a:off x="359450" y="292324"/>
            <a:ext cx="8278500" cy="585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2800"/>
              <a:buNone/>
            </a:pPr>
            <a:br>
              <a:rPr lang="en-US" sz="3000">
                <a:solidFill>
                  <a:srgbClr val="C00000"/>
                </a:solidFill>
                <a:latin typeface="Georgia"/>
                <a:ea typeface="Georgia"/>
                <a:cs typeface="Georgia"/>
                <a:sym typeface="Georgia"/>
              </a:rPr>
            </a:br>
            <a:r>
              <a:rPr lang="en-US" sz="3000" b="0">
                <a:solidFill>
                  <a:srgbClr val="002060"/>
                </a:solidFill>
                <a:latin typeface="Georgia"/>
                <a:ea typeface="Georgia"/>
                <a:cs typeface="Georgia"/>
                <a:sym typeface="Georgia"/>
              </a:rPr>
              <a:t>CREATING WALKLISTS</a:t>
            </a:r>
            <a:r>
              <a:rPr lang="en-US" sz="3000" b="0">
                <a:solidFill>
                  <a:srgbClr val="002060"/>
                </a:solidFill>
              </a:rPr>
              <a:t>: Managing</a:t>
            </a:r>
            <a:r>
              <a:rPr lang="en-US" sz="3000" b="0">
                <a:solidFill>
                  <a:srgbClr val="002060"/>
                </a:solidFill>
                <a:latin typeface="Georgia"/>
                <a:ea typeface="Georgia"/>
                <a:cs typeface="Georgia"/>
                <a:sym typeface="Georgia"/>
              </a:rPr>
              <a:t> </a:t>
            </a:r>
            <a:endParaRPr sz="3000" b="0">
              <a:solidFill>
                <a:srgbClr val="002060"/>
              </a:solidFill>
              <a:latin typeface="Georgia"/>
              <a:ea typeface="Georgia"/>
              <a:cs typeface="Georgia"/>
              <a:sym typeface="Georgia"/>
            </a:endParaRPr>
          </a:p>
        </p:txBody>
      </p:sp>
      <p:sp>
        <p:nvSpPr>
          <p:cNvPr id="265" name="Google Shape;265;p31"/>
          <p:cNvSpPr/>
          <p:nvPr/>
        </p:nvSpPr>
        <p:spPr>
          <a:xfrm>
            <a:off x="481275" y="1693650"/>
            <a:ext cx="3446100" cy="23994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a:latin typeface="Georgia"/>
                <a:ea typeface="Georgia"/>
                <a:cs typeface="Georgia"/>
                <a:sym typeface="Georgia"/>
              </a:rPr>
              <a:t>If you want to change users, teams or surveys on a walklist, go to “Manage Walklist.” Once there, check the box to the left of the walklist you want to edit, scroll to the bottom and edit your teams and users. To change your survey, hit the “Manage” tab on the far right of the queue then use the drop down menu to “Select Survey.”</a:t>
            </a:r>
            <a:endParaRPr>
              <a:latin typeface="Georgia"/>
              <a:ea typeface="Georgia"/>
              <a:cs typeface="Georgia"/>
              <a:sym typeface="Georgia"/>
            </a:endParaRPr>
          </a:p>
          <a:p>
            <a:pPr marL="0" marR="0" lvl="0" indent="0" algn="l" rtl="0">
              <a:lnSpc>
                <a:spcPct val="120000"/>
              </a:lnSpc>
              <a:spcBef>
                <a:spcPts val="0"/>
              </a:spcBef>
              <a:spcAft>
                <a:spcPts val="0"/>
              </a:spcAft>
              <a:buNone/>
            </a:pPr>
            <a:endParaRPr>
              <a:latin typeface="Georgia"/>
              <a:ea typeface="Georgia"/>
              <a:cs typeface="Georgia"/>
              <a:sym typeface="Georgia"/>
            </a:endParaRPr>
          </a:p>
        </p:txBody>
      </p:sp>
      <p:pic>
        <p:nvPicPr>
          <p:cNvPr id="266" name="Google Shape;266;p31"/>
          <p:cNvPicPr preferRelativeResize="0"/>
          <p:nvPr/>
        </p:nvPicPr>
        <p:blipFill>
          <a:blip r:embed="rId3">
            <a:alphaModFix/>
          </a:blip>
          <a:stretch>
            <a:fillRect/>
          </a:stretch>
        </p:blipFill>
        <p:spPr>
          <a:xfrm>
            <a:off x="4152850" y="1629224"/>
            <a:ext cx="4590289" cy="2528244"/>
          </a:xfrm>
          <a:prstGeom prst="rect">
            <a:avLst/>
          </a:prstGeom>
          <a:noFill/>
          <a:ln>
            <a:noFill/>
          </a:ln>
        </p:spPr>
      </p:pic>
      <p:cxnSp>
        <p:nvCxnSpPr>
          <p:cNvPr id="267" name="Google Shape;267;p31"/>
          <p:cNvCxnSpPr>
            <a:stCxn id="265" idx="3"/>
          </p:cNvCxnSpPr>
          <p:nvPr/>
        </p:nvCxnSpPr>
        <p:spPr>
          <a:xfrm rot="10800000" flipH="1">
            <a:off x="3927375" y="2151450"/>
            <a:ext cx="2258400" cy="741900"/>
          </a:xfrm>
          <a:prstGeom prst="straightConnector1">
            <a:avLst/>
          </a:prstGeom>
          <a:noFill/>
          <a:ln w="28575" cap="flat" cmpd="sng">
            <a:solidFill>
              <a:srgbClr val="000000"/>
            </a:solidFill>
            <a:prstDash val="solid"/>
            <a:round/>
            <a:headEnd type="none" w="med" len="med"/>
            <a:tailEnd type="triangl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2060"/>
              </a:buClr>
              <a:buSzPts val="2800"/>
              <a:buNone/>
            </a:pPr>
            <a:r>
              <a:rPr lang="en-US" sz="3000" b="0">
                <a:solidFill>
                  <a:srgbClr val="002060"/>
                </a:solidFill>
                <a:latin typeface="Georgia"/>
                <a:ea typeface="Georgia"/>
                <a:cs typeface="Georgia"/>
                <a:sym typeface="Georgia"/>
              </a:rPr>
              <a:t>CREATING NEW USER  </a:t>
            </a:r>
            <a:endParaRPr sz="3000" b="0">
              <a:solidFill>
                <a:srgbClr val="002060"/>
              </a:solidFill>
              <a:latin typeface="Georgia"/>
              <a:ea typeface="Georgia"/>
              <a:cs typeface="Georgia"/>
              <a:sym typeface="Georgia"/>
            </a:endParaRPr>
          </a:p>
        </p:txBody>
      </p:sp>
      <p:sp>
        <p:nvSpPr>
          <p:cNvPr id="106" name="Google Shape;106;p15"/>
          <p:cNvSpPr txBox="1">
            <a:spLocks noGrp="1"/>
          </p:cNvSpPr>
          <p:nvPr>
            <p:ph type="sldNum" idx="12"/>
          </p:nvPr>
        </p:nvSpPr>
        <p:spPr>
          <a:xfrm>
            <a:off x="8637958" y="4718262"/>
            <a:ext cx="3672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r>
              <a:rPr lang="en-US"/>
              <a:t>33</a:t>
            </a:r>
            <a:endParaRPr/>
          </a:p>
        </p:txBody>
      </p:sp>
      <p:sp>
        <p:nvSpPr>
          <p:cNvPr id="107" name="Google Shape;107;p15"/>
          <p:cNvSpPr txBox="1"/>
          <p:nvPr/>
        </p:nvSpPr>
        <p:spPr>
          <a:xfrm>
            <a:off x="369800" y="1501650"/>
            <a:ext cx="3316800" cy="11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Georgia"/>
                <a:ea typeface="Georgia"/>
                <a:cs typeface="Georgia"/>
                <a:sym typeface="Georgia"/>
              </a:rPr>
              <a:t>To create a new user account or upload a list of new users, select the Add User button to begin creating a new account.</a:t>
            </a:r>
            <a:endParaRPr>
              <a:latin typeface="Georgia"/>
              <a:ea typeface="Georgia"/>
              <a:cs typeface="Georgia"/>
              <a:sym typeface="Georgia"/>
            </a:endParaRPr>
          </a:p>
        </p:txBody>
      </p:sp>
      <p:pic>
        <p:nvPicPr>
          <p:cNvPr id="108" name="Google Shape;108;p15"/>
          <p:cNvPicPr preferRelativeResize="0"/>
          <p:nvPr/>
        </p:nvPicPr>
        <p:blipFill>
          <a:blip r:embed="rId3">
            <a:alphaModFix/>
          </a:blip>
          <a:stretch>
            <a:fillRect/>
          </a:stretch>
        </p:blipFill>
        <p:spPr>
          <a:xfrm>
            <a:off x="4133075" y="1501650"/>
            <a:ext cx="4553713" cy="2500956"/>
          </a:xfrm>
          <a:prstGeom prst="rect">
            <a:avLst/>
          </a:prstGeom>
          <a:noFill/>
          <a:ln>
            <a:noFill/>
          </a:ln>
        </p:spPr>
      </p:pic>
      <p:cxnSp>
        <p:nvCxnSpPr>
          <p:cNvPr id="109" name="Google Shape;109;p15"/>
          <p:cNvCxnSpPr/>
          <p:nvPr/>
        </p:nvCxnSpPr>
        <p:spPr>
          <a:xfrm>
            <a:off x="3292325" y="2281575"/>
            <a:ext cx="3873000" cy="210300"/>
          </a:xfrm>
          <a:prstGeom prst="straightConnector1">
            <a:avLst/>
          </a:prstGeom>
          <a:noFill/>
          <a:ln w="28575" cap="flat" cmpd="sng">
            <a:solidFill>
              <a:srgbClr val="000000"/>
            </a:solidFill>
            <a:prstDash val="solid"/>
            <a:round/>
            <a:headEnd type="none" w="med" len="med"/>
            <a:tailEnd type="triangl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325575" y="763729"/>
            <a:ext cx="82296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2060"/>
              </a:buClr>
              <a:buSzPts val="2800"/>
              <a:buFont typeface="Arial"/>
              <a:buNone/>
            </a:pPr>
            <a:r>
              <a:rPr lang="en-US" sz="3000" b="0">
                <a:solidFill>
                  <a:srgbClr val="002060"/>
                </a:solidFill>
                <a:latin typeface="Georgia"/>
                <a:ea typeface="Georgia"/>
                <a:cs typeface="Georgia"/>
                <a:sym typeface="Georgia"/>
              </a:rPr>
              <a:t>PERMISSION LEVELS </a:t>
            </a:r>
            <a:endParaRPr sz="3000" b="0">
              <a:solidFill>
                <a:srgbClr val="002060"/>
              </a:solidFill>
              <a:latin typeface="Georgia"/>
              <a:ea typeface="Georgia"/>
              <a:cs typeface="Georgia"/>
              <a:sym typeface="Georgia"/>
            </a:endParaRPr>
          </a:p>
          <a:p>
            <a:pPr marL="0" lvl="0" indent="0" algn="ctr" rtl="0">
              <a:spcBef>
                <a:spcPts val="0"/>
              </a:spcBef>
              <a:spcAft>
                <a:spcPts val="0"/>
              </a:spcAft>
              <a:buClr>
                <a:srgbClr val="002060"/>
              </a:buClr>
              <a:buSzPts val="2800"/>
              <a:buFont typeface="Arial"/>
              <a:buNone/>
            </a:pPr>
            <a:r>
              <a:rPr lang="en-US" sz="3000" b="0">
                <a:solidFill>
                  <a:srgbClr val="002060"/>
                </a:solidFill>
                <a:latin typeface="Georgia"/>
                <a:ea typeface="Georgia"/>
                <a:cs typeface="Georgia"/>
                <a:sym typeface="Georgia"/>
              </a:rPr>
              <a:t> </a:t>
            </a:r>
            <a:endParaRPr sz="3000" b="0">
              <a:solidFill>
                <a:srgbClr val="002060"/>
              </a:solidFill>
              <a:latin typeface="Georgia"/>
              <a:ea typeface="Georgia"/>
              <a:cs typeface="Georgia"/>
              <a:sym typeface="Georgia"/>
            </a:endParaRPr>
          </a:p>
          <a:p>
            <a:pPr marL="0" lvl="0" indent="0" algn="l" rtl="0">
              <a:spcBef>
                <a:spcPts val="0"/>
              </a:spcBef>
              <a:spcAft>
                <a:spcPts val="0"/>
              </a:spcAft>
              <a:buNone/>
            </a:pPr>
            <a:endParaRPr/>
          </a:p>
        </p:txBody>
      </p:sp>
      <p:sp>
        <p:nvSpPr>
          <p:cNvPr id="116" name="Google Shape;116;p16"/>
          <p:cNvSpPr txBox="1">
            <a:spLocks noGrp="1"/>
          </p:cNvSpPr>
          <p:nvPr>
            <p:ph type="body" idx="1"/>
          </p:nvPr>
        </p:nvSpPr>
        <p:spPr>
          <a:xfrm>
            <a:off x="104400" y="1253375"/>
            <a:ext cx="2792700" cy="3051600"/>
          </a:xfrm>
          <a:prstGeom prst="rect">
            <a:avLst/>
          </a:prstGeom>
        </p:spPr>
        <p:txBody>
          <a:bodyPr spcFirstLastPara="1" wrap="square" lIns="91425" tIns="45700" rIns="91425" bIns="45700" anchor="t" anchorCtr="0">
            <a:noAutofit/>
          </a:bodyPr>
          <a:lstStyle/>
          <a:p>
            <a:pPr marL="0" lvl="0" indent="0" algn="l" rtl="0">
              <a:spcBef>
                <a:spcPts val="320"/>
              </a:spcBef>
              <a:spcAft>
                <a:spcPts val="0"/>
              </a:spcAft>
              <a:buNone/>
            </a:pPr>
            <a:r>
              <a:rPr lang="en-US" sz="1400">
                <a:solidFill>
                  <a:srgbClr val="000000"/>
                </a:solidFill>
                <a:latin typeface="Georgia"/>
                <a:ea typeface="Georgia"/>
                <a:cs typeface="Georgia"/>
                <a:sym typeface="Georgia"/>
              </a:rPr>
              <a:t>We now have </a:t>
            </a:r>
            <a:r>
              <a:rPr lang="en-US" sz="1400" b="1">
                <a:solidFill>
                  <a:srgbClr val="000000"/>
                </a:solidFill>
                <a:latin typeface="Georgia"/>
                <a:ea typeface="Georgia"/>
                <a:cs typeface="Georgia"/>
                <a:sym typeface="Georgia"/>
              </a:rPr>
              <a:t>5 permission </a:t>
            </a:r>
            <a:r>
              <a:rPr lang="en-US" sz="1400">
                <a:solidFill>
                  <a:srgbClr val="000000"/>
                </a:solidFill>
                <a:latin typeface="Georgia"/>
                <a:ea typeface="Georgia"/>
                <a:cs typeface="Georgia"/>
                <a:sym typeface="Georgia"/>
              </a:rPr>
              <a:t>levels </a:t>
            </a:r>
            <a:endParaRPr sz="1400">
              <a:solidFill>
                <a:srgbClr val="000000"/>
              </a:solidFill>
              <a:latin typeface="Georgia"/>
              <a:ea typeface="Georgia"/>
              <a:cs typeface="Georgia"/>
              <a:sym typeface="Georgia"/>
            </a:endParaRPr>
          </a:p>
          <a:p>
            <a:pPr marL="0" lvl="0" indent="0" algn="l" rtl="0">
              <a:spcBef>
                <a:spcPts val="320"/>
              </a:spcBef>
              <a:spcAft>
                <a:spcPts val="0"/>
              </a:spcAft>
              <a:buNone/>
            </a:pPr>
            <a:endParaRPr sz="1400">
              <a:solidFill>
                <a:srgbClr val="000000"/>
              </a:solidFill>
              <a:latin typeface="Georgia"/>
              <a:ea typeface="Georgia"/>
              <a:cs typeface="Georgia"/>
              <a:sym typeface="Georgia"/>
            </a:endParaRPr>
          </a:p>
          <a:p>
            <a:pPr marL="0" lvl="0" indent="0" algn="l" rtl="0">
              <a:spcBef>
                <a:spcPts val="320"/>
              </a:spcBef>
              <a:spcAft>
                <a:spcPts val="0"/>
              </a:spcAft>
              <a:buNone/>
            </a:pPr>
            <a:r>
              <a:rPr lang="en-US" sz="1400" b="1">
                <a:solidFill>
                  <a:srgbClr val="000000"/>
                </a:solidFill>
                <a:latin typeface="Georgia"/>
                <a:ea typeface="Georgia"/>
                <a:cs typeface="Georgia"/>
                <a:sym typeface="Georgia"/>
              </a:rPr>
              <a:t>Account Owner</a:t>
            </a:r>
            <a:r>
              <a:rPr lang="en-US" sz="1400">
                <a:solidFill>
                  <a:srgbClr val="000000"/>
                </a:solidFill>
                <a:latin typeface="Georgia"/>
                <a:ea typeface="Georgia"/>
                <a:cs typeface="Georgia"/>
                <a:sym typeface="Georgia"/>
              </a:rPr>
              <a:t>: Account Owners have no restrictions to their CampaignSidekick account. </a:t>
            </a:r>
            <a:endParaRPr sz="1400">
              <a:solidFill>
                <a:srgbClr val="000000"/>
              </a:solidFill>
              <a:latin typeface="Georgia"/>
              <a:ea typeface="Georgia"/>
              <a:cs typeface="Georgia"/>
              <a:sym typeface="Georgia"/>
            </a:endParaRPr>
          </a:p>
          <a:p>
            <a:pPr marL="0" lvl="0" indent="0" algn="l" rtl="0">
              <a:spcBef>
                <a:spcPts val="320"/>
              </a:spcBef>
              <a:spcAft>
                <a:spcPts val="0"/>
              </a:spcAft>
              <a:buNone/>
            </a:pPr>
            <a:endParaRPr sz="1400">
              <a:solidFill>
                <a:srgbClr val="000000"/>
              </a:solidFill>
              <a:latin typeface="Georgia"/>
              <a:ea typeface="Georgia"/>
              <a:cs typeface="Georgia"/>
              <a:sym typeface="Georgia"/>
            </a:endParaRPr>
          </a:p>
          <a:p>
            <a:pPr marL="0" lvl="0" indent="0" algn="l" rtl="0">
              <a:spcBef>
                <a:spcPts val="320"/>
              </a:spcBef>
              <a:spcAft>
                <a:spcPts val="0"/>
              </a:spcAft>
              <a:buNone/>
            </a:pPr>
            <a:r>
              <a:rPr lang="en-US" sz="1400">
                <a:solidFill>
                  <a:srgbClr val="000000"/>
                </a:solidFill>
                <a:latin typeface="Georgia"/>
                <a:ea typeface="Georgia"/>
                <a:cs typeface="Georgia"/>
                <a:sym typeface="Georgia"/>
              </a:rPr>
              <a:t>The others are:</a:t>
            </a:r>
            <a:endParaRPr sz="1400">
              <a:solidFill>
                <a:srgbClr val="000000"/>
              </a:solidFill>
              <a:latin typeface="Georgia"/>
              <a:ea typeface="Georgia"/>
              <a:cs typeface="Georgia"/>
              <a:sym typeface="Georgia"/>
            </a:endParaRPr>
          </a:p>
          <a:p>
            <a:pPr marL="457200" lvl="0" indent="-317500" algn="l" rtl="0">
              <a:spcBef>
                <a:spcPts val="320"/>
              </a:spcBef>
              <a:spcAft>
                <a:spcPts val="0"/>
              </a:spcAft>
              <a:buClr>
                <a:srgbClr val="000000"/>
              </a:buClr>
              <a:buSzPts val="1400"/>
              <a:buFont typeface="Georgia"/>
              <a:buAutoNum type="arabicPeriod"/>
            </a:pPr>
            <a:r>
              <a:rPr lang="en-US" sz="1400">
                <a:solidFill>
                  <a:srgbClr val="000000"/>
                </a:solidFill>
                <a:latin typeface="Georgia"/>
                <a:ea typeface="Georgia"/>
                <a:cs typeface="Georgia"/>
                <a:sym typeface="Georgia"/>
              </a:rPr>
              <a:t>Admin</a:t>
            </a:r>
            <a:endParaRPr sz="1400">
              <a:solidFill>
                <a:srgbClr val="000000"/>
              </a:solidFill>
              <a:latin typeface="Georgia"/>
              <a:ea typeface="Georgia"/>
              <a:cs typeface="Georgia"/>
              <a:sym typeface="Georgia"/>
            </a:endParaRPr>
          </a:p>
          <a:p>
            <a:pPr marL="457200" lvl="0" indent="-317500" algn="l" rtl="0">
              <a:spcBef>
                <a:spcPts val="0"/>
              </a:spcBef>
              <a:spcAft>
                <a:spcPts val="0"/>
              </a:spcAft>
              <a:buClr>
                <a:srgbClr val="000000"/>
              </a:buClr>
              <a:buSzPts val="1400"/>
              <a:buFont typeface="Georgia"/>
              <a:buAutoNum type="arabicPeriod"/>
            </a:pPr>
            <a:r>
              <a:rPr lang="en-US" sz="1400">
                <a:solidFill>
                  <a:srgbClr val="000000"/>
                </a:solidFill>
                <a:latin typeface="Georgia"/>
                <a:ea typeface="Georgia"/>
                <a:cs typeface="Georgia"/>
                <a:sym typeface="Georgia"/>
              </a:rPr>
              <a:t>Manager</a:t>
            </a:r>
            <a:endParaRPr sz="1400">
              <a:solidFill>
                <a:srgbClr val="000000"/>
              </a:solidFill>
              <a:latin typeface="Georgia"/>
              <a:ea typeface="Georgia"/>
              <a:cs typeface="Georgia"/>
              <a:sym typeface="Georgia"/>
            </a:endParaRPr>
          </a:p>
          <a:p>
            <a:pPr marL="457200" lvl="0" indent="-317500" algn="l" rtl="0">
              <a:spcBef>
                <a:spcPts val="0"/>
              </a:spcBef>
              <a:spcAft>
                <a:spcPts val="0"/>
              </a:spcAft>
              <a:buClr>
                <a:srgbClr val="000000"/>
              </a:buClr>
              <a:buSzPts val="1400"/>
              <a:buFont typeface="Georgia"/>
              <a:buAutoNum type="arabicPeriod"/>
            </a:pPr>
            <a:r>
              <a:rPr lang="en-US" sz="1400">
                <a:solidFill>
                  <a:srgbClr val="000000"/>
                </a:solidFill>
                <a:latin typeface="Georgia"/>
                <a:ea typeface="Georgia"/>
                <a:cs typeface="Georgia"/>
                <a:sym typeface="Georgia"/>
              </a:rPr>
              <a:t>Captain</a:t>
            </a:r>
            <a:endParaRPr sz="1400">
              <a:solidFill>
                <a:srgbClr val="000000"/>
              </a:solidFill>
              <a:latin typeface="Georgia"/>
              <a:ea typeface="Georgia"/>
              <a:cs typeface="Georgia"/>
              <a:sym typeface="Georgia"/>
            </a:endParaRPr>
          </a:p>
          <a:p>
            <a:pPr marL="457200" lvl="0" indent="-317500" algn="l" rtl="0">
              <a:spcBef>
                <a:spcPts val="0"/>
              </a:spcBef>
              <a:spcAft>
                <a:spcPts val="0"/>
              </a:spcAft>
              <a:buClr>
                <a:srgbClr val="000000"/>
              </a:buClr>
              <a:buSzPts val="1400"/>
              <a:buFont typeface="Georgia"/>
              <a:buAutoNum type="arabicPeriod"/>
            </a:pPr>
            <a:r>
              <a:rPr lang="en-US" sz="1400">
                <a:solidFill>
                  <a:srgbClr val="000000"/>
                </a:solidFill>
                <a:latin typeface="Georgia"/>
                <a:ea typeface="Georgia"/>
                <a:cs typeface="Georgia"/>
                <a:sym typeface="Georgia"/>
              </a:rPr>
              <a:t>Canvasser</a:t>
            </a:r>
            <a:endParaRPr sz="1400">
              <a:solidFill>
                <a:srgbClr val="000000"/>
              </a:solidFill>
              <a:latin typeface="Georgia"/>
              <a:ea typeface="Georgia"/>
              <a:cs typeface="Georgia"/>
              <a:sym typeface="Georgia"/>
            </a:endParaRPr>
          </a:p>
          <a:p>
            <a:pPr marL="0" lvl="0" indent="0" algn="l" rtl="0">
              <a:spcBef>
                <a:spcPts val="320"/>
              </a:spcBef>
              <a:spcAft>
                <a:spcPts val="0"/>
              </a:spcAft>
              <a:buNone/>
            </a:pPr>
            <a:endParaRPr sz="1400">
              <a:solidFill>
                <a:srgbClr val="000000"/>
              </a:solidFill>
              <a:latin typeface="Georgia"/>
              <a:ea typeface="Georgia"/>
              <a:cs typeface="Georgia"/>
              <a:sym typeface="Georgia"/>
            </a:endParaRPr>
          </a:p>
          <a:p>
            <a:pPr marL="0" lvl="0" indent="0" algn="l" rtl="0">
              <a:spcBef>
                <a:spcPts val="320"/>
              </a:spcBef>
              <a:spcAft>
                <a:spcPts val="0"/>
              </a:spcAft>
              <a:buNone/>
            </a:pPr>
            <a:endParaRPr sz="1400">
              <a:solidFill>
                <a:srgbClr val="000000"/>
              </a:solidFill>
              <a:latin typeface="Georgia"/>
              <a:ea typeface="Georgia"/>
              <a:cs typeface="Georgia"/>
              <a:sym typeface="Georgia"/>
            </a:endParaRPr>
          </a:p>
          <a:p>
            <a:pPr marL="0" lvl="0" indent="0" algn="l" rtl="0">
              <a:spcBef>
                <a:spcPts val="320"/>
              </a:spcBef>
              <a:spcAft>
                <a:spcPts val="0"/>
              </a:spcAft>
              <a:buNone/>
            </a:pPr>
            <a:endParaRPr sz="1400">
              <a:solidFill>
                <a:srgbClr val="000000"/>
              </a:solidFill>
              <a:latin typeface="Georgia"/>
              <a:ea typeface="Georgia"/>
              <a:cs typeface="Georgia"/>
              <a:sym typeface="Georgia"/>
            </a:endParaRPr>
          </a:p>
        </p:txBody>
      </p:sp>
      <p:pic>
        <p:nvPicPr>
          <p:cNvPr id="117" name="Google Shape;117;p16"/>
          <p:cNvPicPr preferRelativeResize="0"/>
          <p:nvPr/>
        </p:nvPicPr>
        <p:blipFill>
          <a:blip r:embed="rId3">
            <a:alphaModFix/>
          </a:blip>
          <a:stretch>
            <a:fillRect/>
          </a:stretch>
        </p:blipFill>
        <p:spPr>
          <a:xfrm>
            <a:off x="3045653" y="1150924"/>
            <a:ext cx="5796196" cy="3154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7"/>
          <p:cNvSpPr txBox="1">
            <a:spLocks noGrp="1"/>
          </p:cNvSpPr>
          <p:nvPr>
            <p:ph type="title"/>
          </p:nvPr>
        </p:nvSpPr>
        <p:spPr>
          <a:xfrm>
            <a:off x="365575" y="476004"/>
            <a:ext cx="82296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2060"/>
              </a:buClr>
              <a:buSzPts val="2800"/>
              <a:buFont typeface="Arial"/>
              <a:buNone/>
            </a:pPr>
            <a:r>
              <a:rPr lang="en-US" sz="3000" b="0">
                <a:solidFill>
                  <a:srgbClr val="002060"/>
                </a:solidFill>
                <a:latin typeface="Georgia"/>
                <a:ea typeface="Georgia"/>
                <a:cs typeface="Georgia"/>
                <a:sym typeface="Georgia"/>
              </a:rPr>
              <a:t>PERMISSION LEVELS-Admin</a:t>
            </a:r>
            <a:endParaRPr sz="3000" b="0">
              <a:solidFill>
                <a:srgbClr val="002060"/>
              </a:solidFill>
              <a:latin typeface="Georgia"/>
              <a:ea typeface="Georgia"/>
              <a:cs typeface="Georgia"/>
              <a:sym typeface="Georgia"/>
            </a:endParaRPr>
          </a:p>
          <a:p>
            <a:pPr marL="0" lvl="0" indent="0" algn="l" rtl="0">
              <a:spcBef>
                <a:spcPts val="0"/>
              </a:spcBef>
              <a:spcAft>
                <a:spcPts val="0"/>
              </a:spcAft>
              <a:buNone/>
            </a:pPr>
            <a:endParaRPr/>
          </a:p>
        </p:txBody>
      </p:sp>
      <p:sp>
        <p:nvSpPr>
          <p:cNvPr id="124" name="Google Shape;124;p17"/>
          <p:cNvSpPr txBox="1">
            <a:spLocks noGrp="1"/>
          </p:cNvSpPr>
          <p:nvPr>
            <p:ph type="body" idx="1"/>
          </p:nvPr>
        </p:nvSpPr>
        <p:spPr>
          <a:xfrm>
            <a:off x="180900" y="1197700"/>
            <a:ext cx="2993400" cy="3209400"/>
          </a:xfrm>
          <a:prstGeom prst="rect">
            <a:avLst/>
          </a:prstGeom>
        </p:spPr>
        <p:txBody>
          <a:bodyPr spcFirstLastPara="1" wrap="square" lIns="91425" tIns="45700" rIns="91425" bIns="45700" anchor="t" anchorCtr="0">
            <a:noAutofit/>
          </a:bodyPr>
          <a:lstStyle/>
          <a:p>
            <a:pPr marL="0" lvl="0" indent="0" algn="l" rtl="0">
              <a:spcBef>
                <a:spcPts val="320"/>
              </a:spcBef>
              <a:spcAft>
                <a:spcPts val="0"/>
              </a:spcAft>
              <a:buNone/>
            </a:pPr>
            <a:endParaRPr sz="1400">
              <a:solidFill>
                <a:srgbClr val="000000"/>
              </a:solidFill>
              <a:latin typeface="Georgia"/>
              <a:ea typeface="Georgia"/>
              <a:cs typeface="Georgia"/>
              <a:sym typeface="Georgia"/>
            </a:endParaRPr>
          </a:p>
          <a:p>
            <a:pPr marL="0" lvl="0" indent="0" algn="l" rtl="0">
              <a:spcBef>
                <a:spcPts val="320"/>
              </a:spcBef>
              <a:spcAft>
                <a:spcPts val="0"/>
              </a:spcAft>
              <a:buNone/>
            </a:pPr>
            <a:endParaRPr sz="1400">
              <a:solidFill>
                <a:srgbClr val="000000"/>
              </a:solidFill>
              <a:latin typeface="Georgia"/>
              <a:ea typeface="Georgia"/>
              <a:cs typeface="Georgia"/>
              <a:sym typeface="Georgia"/>
            </a:endParaRPr>
          </a:p>
          <a:p>
            <a:pPr marL="0" lvl="0" indent="0" algn="l" rtl="0">
              <a:spcBef>
                <a:spcPts val="320"/>
              </a:spcBef>
              <a:spcAft>
                <a:spcPts val="0"/>
              </a:spcAft>
              <a:buNone/>
            </a:pPr>
            <a:r>
              <a:rPr lang="en-US" sz="1400" b="1">
                <a:solidFill>
                  <a:srgbClr val="000000"/>
                </a:solidFill>
                <a:latin typeface="Georgia"/>
                <a:ea typeface="Georgia"/>
                <a:cs typeface="Georgia"/>
                <a:sym typeface="Georgia"/>
              </a:rPr>
              <a:t>Admin</a:t>
            </a:r>
            <a:r>
              <a:rPr lang="en-US" sz="1400">
                <a:solidFill>
                  <a:srgbClr val="000000"/>
                </a:solidFill>
                <a:latin typeface="Georgia"/>
                <a:ea typeface="Georgia"/>
                <a:cs typeface="Georgia"/>
                <a:sym typeface="Georgia"/>
              </a:rPr>
              <a:t>: Has the capability to do 95% of what an Account owner can, but tied to the permissions the Account Owner wants to give them. Account Owners can create even different levels of Admin using the toggle functions to give Admins use of various functions in CampaignSidekick.</a:t>
            </a:r>
            <a:endParaRPr sz="1400">
              <a:solidFill>
                <a:srgbClr val="000000"/>
              </a:solidFill>
              <a:latin typeface="Georgia"/>
              <a:ea typeface="Georgia"/>
              <a:cs typeface="Georgia"/>
              <a:sym typeface="Georgia"/>
            </a:endParaRPr>
          </a:p>
        </p:txBody>
      </p:sp>
      <p:pic>
        <p:nvPicPr>
          <p:cNvPr id="125" name="Google Shape;125;p17"/>
          <p:cNvPicPr preferRelativeResize="0"/>
          <p:nvPr/>
        </p:nvPicPr>
        <p:blipFill>
          <a:blip r:embed="rId3">
            <a:alphaModFix/>
          </a:blip>
          <a:stretch>
            <a:fillRect/>
          </a:stretch>
        </p:blipFill>
        <p:spPr>
          <a:xfrm>
            <a:off x="3324125" y="1122900"/>
            <a:ext cx="5565324" cy="3583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txBox="1">
            <a:spLocks noGrp="1"/>
          </p:cNvSpPr>
          <p:nvPr>
            <p:ph type="title"/>
          </p:nvPr>
        </p:nvSpPr>
        <p:spPr>
          <a:xfrm>
            <a:off x="389625" y="443504"/>
            <a:ext cx="82296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000" b="0">
                <a:solidFill>
                  <a:srgbClr val="002060"/>
                </a:solidFill>
                <a:latin typeface="Georgia"/>
                <a:ea typeface="Georgia"/>
                <a:cs typeface="Georgia"/>
                <a:sym typeface="Georgia"/>
              </a:rPr>
              <a:t>PERMISSION LEVELS-Managers </a:t>
            </a:r>
            <a:endParaRPr sz="3000" b="0">
              <a:solidFill>
                <a:srgbClr val="002060"/>
              </a:solidFill>
              <a:latin typeface="Georgia"/>
              <a:ea typeface="Georgia"/>
              <a:cs typeface="Georgia"/>
              <a:sym typeface="Georgia"/>
            </a:endParaRPr>
          </a:p>
          <a:p>
            <a:pPr marL="0" lvl="0" indent="0" algn="l" rtl="0">
              <a:spcBef>
                <a:spcPts val="0"/>
              </a:spcBef>
              <a:spcAft>
                <a:spcPts val="0"/>
              </a:spcAft>
              <a:buNone/>
            </a:pPr>
            <a:endParaRPr/>
          </a:p>
        </p:txBody>
      </p:sp>
      <p:sp>
        <p:nvSpPr>
          <p:cNvPr id="132" name="Google Shape;132;p18"/>
          <p:cNvSpPr txBox="1">
            <a:spLocks noGrp="1"/>
          </p:cNvSpPr>
          <p:nvPr>
            <p:ph type="body" idx="1"/>
          </p:nvPr>
        </p:nvSpPr>
        <p:spPr>
          <a:xfrm>
            <a:off x="457200" y="1200150"/>
            <a:ext cx="3552600" cy="3647100"/>
          </a:xfrm>
          <a:prstGeom prst="rect">
            <a:avLst/>
          </a:prstGeom>
        </p:spPr>
        <p:txBody>
          <a:bodyPr spcFirstLastPara="1" wrap="square" lIns="91425" tIns="45700" rIns="91425" bIns="45700" anchor="t" anchorCtr="0">
            <a:noAutofit/>
          </a:bodyPr>
          <a:lstStyle/>
          <a:p>
            <a:pPr marL="0" lvl="0" indent="0" algn="l" rtl="0">
              <a:spcBef>
                <a:spcPts val="320"/>
              </a:spcBef>
              <a:spcAft>
                <a:spcPts val="0"/>
              </a:spcAft>
              <a:buNone/>
            </a:pPr>
            <a:r>
              <a:rPr lang="en-US" sz="1400" dirty="0">
                <a:solidFill>
                  <a:srgbClr val="000000"/>
                </a:solidFill>
                <a:latin typeface="Georgia"/>
                <a:ea typeface="Georgia"/>
                <a:cs typeface="Georgia"/>
                <a:sym typeface="Georgia"/>
              </a:rPr>
              <a:t>A </a:t>
            </a:r>
            <a:r>
              <a:rPr lang="en-US" sz="1400" b="1" dirty="0">
                <a:solidFill>
                  <a:srgbClr val="000000"/>
                </a:solidFill>
                <a:latin typeface="Georgia"/>
                <a:ea typeface="Georgia"/>
                <a:cs typeface="Georgia"/>
                <a:sym typeface="Georgia"/>
              </a:rPr>
              <a:t>Manager</a:t>
            </a:r>
            <a:r>
              <a:rPr lang="en-US" sz="1400" dirty="0">
                <a:solidFill>
                  <a:srgbClr val="000000"/>
                </a:solidFill>
                <a:latin typeface="Georgia"/>
                <a:ea typeface="Georgia"/>
                <a:cs typeface="Georgia"/>
                <a:sym typeface="Georgia"/>
              </a:rPr>
              <a:t> is constrained to creating and assigning walk lists, assigning phone lists, and adding new users</a:t>
            </a:r>
            <a:endParaRPr sz="1400" dirty="0">
              <a:solidFill>
                <a:srgbClr val="000000"/>
              </a:solidFill>
              <a:latin typeface="Georgia"/>
              <a:ea typeface="Georgia"/>
              <a:cs typeface="Georgia"/>
              <a:sym typeface="Georgia"/>
            </a:endParaRPr>
          </a:p>
          <a:p>
            <a:pPr marL="0" lvl="0" indent="0" algn="l" rtl="0">
              <a:spcBef>
                <a:spcPts val="320"/>
              </a:spcBef>
              <a:spcAft>
                <a:spcPts val="0"/>
              </a:spcAft>
              <a:buNone/>
            </a:pPr>
            <a:r>
              <a:rPr lang="en-US" sz="1400" dirty="0">
                <a:solidFill>
                  <a:srgbClr val="000000"/>
                </a:solidFill>
                <a:latin typeface="Georgia"/>
                <a:ea typeface="Georgia"/>
                <a:cs typeface="Georgia"/>
                <a:sym typeface="Georgia"/>
              </a:rPr>
              <a:t>They cannot create voter universes or surveys and have no settings access.</a:t>
            </a:r>
            <a:endParaRPr sz="1400" dirty="0">
              <a:solidFill>
                <a:srgbClr val="000000"/>
              </a:solidFill>
              <a:latin typeface="Georgia"/>
              <a:ea typeface="Georgia"/>
              <a:cs typeface="Georgia"/>
              <a:sym typeface="Georgia"/>
            </a:endParaRPr>
          </a:p>
          <a:p>
            <a:pPr marL="0" lvl="0" indent="0" algn="l" rtl="0">
              <a:spcBef>
                <a:spcPts val="320"/>
              </a:spcBef>
              <a:spcAft>
                <a:spcPts val="0"/>
              </a:spcAft>
              <a:buNone/>
            </a:pPr>
            <a:endParaRPr sz="1400" dirty="0">
              <a:solidFill>
                <a:srgbClr val="000000"/>
              </a:solidFill>
              <a:latin typeface="Georgia"/>
              <a:ea typeface="Georgia"/>
              <a:cs typeface="Georgia"/>
              <a:sym typeface="Georgia"/>
            </a:endParaRPr>
          </a:p>
          <a:p>
            <a:pPr marL="0" lvl="0" indent="0" algn="l" rtl="0">
              <a:spcBef>
                <a:spcPts val="320"/>
              </a:spcBef>
              <a:spcAft>
                <a:spcPts val="0"/>
              </a:spcAft>
              <a:buNone/>
            </a:pPr>
            <a:r>
              <a:rPr lang="en-US" sz="1400" dirty="0">
                <a:solidFill>
                  <a:srgbClr val="000000"/>
                </a:solidFill>
                <a:latin typeface="Georgia"/>
                <a:ea typeface="Georgia"/>
                <a:cs typeface="Georgia"/>
                <a:sym typeface="Georgia"/>
              </a:rPr>
              <a:t>They may also add other captains and canvassers and create teams.</a:t>
            </a:r>
            <a:endParaRPr sz="1400" dirty="0">
              <a:solidFill>
                <a:srgbClr val="000000"/>
              </a:solidFill>
              <a:latin typeface="Georgia"/>
              <a:ea typeface="Georgia"/>
              <a:cs typeface="Georgia"/>
              <a:sym typeface="Georgia"/>
            </a:endParaRPr>
          </a:p>
        </p:txBody>
      </p:sp>
      <p:pic>
        <p:nvPicPr>
          <p:cNvPr id="133" name="Google Shape;133;p18"/>
          <p:cNvPicPr preferRelativeResize="0"/>
          <p:nvPr/>
        </p:nvPicPr>
        <p:blipFill>
          <a:blip r:embed="rId3">
            <a:alphaModFix/>
          </a:blip>
          <a:stretch>
            <a:fillRect/>
          </a:stretch>
        </p:blipFill>
        <p:spPr>
          <a:xfrm>
            <a:off x="4948875" y="1200150"/>
            <a:ext cx="3552525" cy="1901631"/>
          </a:xfrm>
          <a:prstGeom prst="rect">
            <a:avLst/>
          </a:prstGeom>
          <a:noFill/>
          <a:ln>
            <a:noFill/>
          </a:ln>
        </p:spPr>
      </p:pic>
      <p:pic>
        <p:nvPicPr>
          <p:cNvPr id="134" name="Google Shape;134;p18"/>
          <p:cNvPicPr preferRelativeResize="0"/>
          <p:nvPr/>
        </p:nvPicPr>
        <p:blipFill>
          <a:blip r:embed="rId4">
            <a:alphaModFix/>
          </a:blip>
          <a:stretch>
            <a:fillRect/>
          </a:stretch>
        </p:blipFill>
        <p:spPr>
          <a:xfrm>
            <a:off x="4948875" y="3166750"/>
            <a:ext cx="3552523" cy="1900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389625" y="460104"/>
            <a:ext cx="82296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000" b="0">
                <a:solidFill>
                  <a:srgbClr val="002060"/>
                </a:solidFill>
                <a:latin typeface="Georgia"/>
                <a:ea typeface="Georgia"/>
                <a:cs typeface="Georgia"/>
                <a:sym typeface="Georgia"/>
              </a:rPr>
              <a:t>PERMISSION LEVELS-Captains &amp; Canvassers   </a:t>
            </a:r>
            <a:endParaRPr sz="3000" b="0">
              <a:solidFill>
                <a:srgbClr val="002060"/>
              </a:solidFill>
              <a:latin typeface="Georgia"/>
              <a:ea typeface="Georgia"/>
              <a:cs typeface="Georgia"/>
              <a:sym typeface="Georgia"/>
            </a:endParaRPr>
          </a:p>
          <a:p>
            <a:pPr marL="0" lvl="0" indent="0" algn="l" rtl="0">
              <a:spcBef>
                <a:spcPts val="0"/>
              </a:spcBef>
              <a:spcAft>
                <a:spcPts val="0"/>
              </a:spcAft>
              <a:buNone/>
            </a:pPr>
            <a:endParaRPr/>
          </a:p>
        </p:txBody>
      </p:sp>
      <p:sp>
        <p:nvSpPr>
          <p:cNvPr id="141" name="Google Shape;141;p19"/>
          <p:cNvSpPr txBox="1">
            <a:spLocks noGrp="1"/>
          </p:cNvSpPr>
          <p:nvPr>
            <p:ph type="body" idx="1"/>
          </p:nvPr>
        </p:nvSpPr>
        <p:spPr>
          <a:xfrm>
            <a:off x="215778" y="1265101"/>
            <a:ext cx="4038600" cy="3394500"/>
          </a:xfrm>
          <a:prstGeom prst="rect">
            <a:avLst/>
          </a:prstGeom>
        </p:spPr>
        <p:txBody>
          <a:bodyPr spcFirstLastPara="1" wrap="square" lIns="91425" tIns="45700" rIns="91425" bIns="45700" anchor="t" anchorCtr="0">
            <a:noAutofit/>
          </a:bodyPr>
          <a:lstStyle/>
          <a:p>
            <a:pPr marL="0" lvl="0" indent="0" algn="l" rtl="0">
              <a:spcBef>
                <a:spcPts val="320"/>
              </a:spcBef>
              <a:spcAft>
                <a:spcPts val="0"/>
              </a:spcAft>
              <a:buNone/>
            </a:pPr>
            <a:r>
              <a:rPr lang="en-US">
                <a:solidFill>
                  <a:srgbClr val="000000"/>
                </a:solidFill>
                <a:latin typeface="Georgia"/>
                <a:ea typeface="Georgia"/>
                <a:cs typeface="Georgia"/>
                <a:sym typeface="Georgia"/>
              </a:rPr>
              <a:t>A </a:t>
            </a:r>
            <a:r>
              <a:rPr lang="en-US" b="1">
                <a:solidFill>
                  <a:srgbClr val="000000"/>
                </a:solidFill>
                <a:latin typeface="Georgia"/>
                <a:ea typeface="Georgia"/>
                <a:cs typeface="Georgia"/>
                <a:sym typeface="Georgia"/>
              </a:rPr>
              <a:t>Captain</a:t>
            </a:r>
            <a:r>
              <a:rPr lang="en-US">
                <a:solidFill>
                  <a:srgbClr val="000000"/>
                </a:solidFill>
                <a:latin typeface="Georgia"/>
                <a:ea typeface="Georgia"/>
                <a:cs typeface="Georgia"/>
                <a:sym typeface="Georgia"/>
              </a:rPr>
              <a:t> can assign both walk and phone lists, create teams and add new Canvassers.</a:t>
            </a:r>
            <a:endParaRPr>
              <a:solidFill>
                <a:srgbClr val="000000"/>
              </a:solidFill>
              <a:latin typeface="Georgia"/>
              <a:ea typeface="Georgia"/>
              <a:cs typeface="Georgia"/>
              <a:sym typeface="Georgia"/>
            </a:endParaRPr>
          </a:p>
          <a:p>
            <a:pPr marL="0" lvl="0" indent="0" algn="l" rtl="0">
              <a:spcBef>
                <a:spcPts val="320"/>
              </a:spcBef>
              <a:spcAft>
                <a:spcPts val="0"/>
              </a:spcAft>
              <a:buNone/>
            </a:pPr>
            <a:endParaRPr>
              <a:solidFill>
                <a:srgbClr val="000000"/>
              </a:solidFill>
              <a:latin typeface="Georgia"/>
              <a:ea typeface="Georgia"/>
              <a:cs typeface="Georgia"/>
              <a:sym typeface="Georgia"/>
            </a:endParaRPr>
          </a:p>
          <a:p>
            <a:pPr marL="0" lvl="0" indent="0" algn="l" rtl="0">
              <a:spcBef>
                <a:spcPts val="320"/>
              </a:spcBef>
              <a:spcAft>
                <a:spcPts val="0"/>
              </a:spcAft>
              <a:buNone/>
            </a:pPr>
            <a:r>
              <a:rPr lang="en-US">
                <a:solidFill>
                  <a:srgbClr val="000000"/>
                </a:solidFill>
                <a:latin typeface="Georgia"/>
                <a:ea typeface="Georgia"/>
                <a:cs typeface="Georgia"/>
                <a:sym typeface="Georgia"/>
              </a:rPr>
              <a:t>They will have no settings access and cannot create walklists, phonelists or surveys. </a:t>
            </a:r>
            <a:endParaRPr>
              <a:solidFill>
                <a:srgbClr val="000000"/>
              </a:solidFill>
              <a:latin typeface="Georgia"/>
              <a:ea typeface="Georgia"/>
              <a:cs typeface="Georgia"/>
              <a:sym typeface="Georgia"/>
            </a:endParaRPr>
          </a:p>
          <a:p>
            <a:pPr marL="0" lvl="0" indent="0" algn="l" rtl="0">
              <a:spcBef>
                <a:spcPts val="320"/>
              </a:spcBef>
              <a:spcAft>
                <a:spcPts val="0"/>
              </a:spcAft>
              <a:buNone/>
            </a:pPr>
            <a:endParaRPr>
              <a:solidFill>
                <a:srgbClr val="000000"/>
              </a:solidFill>
              <a:latin typeface="Georgia"/>
              <a:ea typeface="Georgia"/>
              <a:cs typeface="Georgia"/>
              <a:sym typeface="Georgia"/>
            </a:endParaRPr>
          </a:p>
          <a:p>
            <a:pPr marL="0" lvl="0" indent="0" algn="l" rtl="0">
              <a:spcBef>
                <a:spcPts val="320"/>
              </a:spcBef>
              <a:spcAft>
                <a:spcPts val="0"/>
              </a:spcAft>
              <a:buNone/>
            </a:pPr>
            <a:r>
              <a:rPr lang="en-US" b="1">
                <a:solidFill>
                  <a:srgbClr val="000000"/>
                </a:solidFill>
                <a:latin typeface="Georgia"/>
                <a:ea typeface="Georgia"/>
                <a:cs typeface="Georgia"/>
                <a:sym typeface="Georgia"/>
              </a:rPr>
              <a:t>Canvassers</a:t>
            </a:r>
            <a:r>
              <a:rPr lang="en-US">
                <a:solidFill>
                  <a:srgbClr val="000000"/>
                </a:solidFill>
                <a:latin typeface="Georgia"/>
                <a:ea typeface="Georgia"/>
                <a:cs typeface="Georgia"/>
                <a:sym typeface="Georgia"/>
              </a:rPr>
              <a:t> may log in to CampaignSidekick through a desktop or laptop to make phone calls and or may use the app to make calls or knock on doors.</a:t>
            </a:r>
            <a:endParaRPr>
              <a:solidFill>
                <a:srgbClr val="000000"/>
              </a:solidFill>
              <a:latin typeface="Georgia"/>
              <a:ea typeface="Georgia"/>
              <a:cs typeface="Georgia"/>
              <a:sym typeface="Georgia"/>
            </a:endParaRPr>
          </a:p>
        </p:txBody>
      </p:sp>
      <p:sp>
        <p:nvSpPr>
          <p:cNvPr id="142" name="Google Shape;142;p19"/>
          <p:cNvSpPr txBox="1"/>
          <p:nvPr/>
        </p:nvSpPr>
        <p:spPr>
          <a:xfrm>
            <a:off x="1628675" y="2161575"/>
            <a:ext cx="1371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pic>
        <p:nvPicPr>
          <p:cNvPr id="143" name="Google Shape;143;p19"/>
          <p:cNvPicPr preferRelativeResize="0"/>
          <p:nvPr/>
        </p:nvPicPr>
        <p:blipFill>
          <a:blip r:embed="rId3">
            <a:alphaModFix/>
          </a:blip>
          <a:stretch>
            <a:fillRect/>
          </a:stretch>
        </p:blipFill>
        <p:spPr>
          <a:xfrm>
            <a:off x="4664975" y="1107675"/>
            <a:ext cx="4038602" cy="1985099"/>
          </a:xfrm>
          <a:prstGeom prst="rect">
            <a:avLst/>
          </a:prstGeom>
          <a:noFill/>
          <a:ln>
            <a:noFill/>
          </a:ln>
        </p:spPr>
      </p:pic>
      <p:pic>
        <p:nvPicPr>
          <p:cNvPr id="144" name="Google Shape;144;p19"/>
          <p:cNvPicPr preferRelativeResize="0"/>
          <p:nvPr/>
        </p:nvPicPr>
        <p:blipFill>
          <a:blip r:embed="rId4">
            <a:alphaModFix/>
          </a:blip>
          <a:stretch>
            <a:fillRect/>
          </a:stretch>
        </p:blipFill>
        <p:spPr>
          <a:xfrm>
            <a:off x="4664964" y="3195800"/>
            <a:ext cx="4081827" cy="1861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0"/>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2060"/>
              </a:buClr>
              <a:buSzPts val="2800"/>
              <a:buNone/>
            </a:pPr>
            <a:r>
              <a:rPr lang="en-US" sz="3000" b="0">
                <a:solidFill>
                  <a:srgbClr val="002060"/>
                </a:solidFill>
                <a:latin typeface="Georgia"/>
                <a:ea typeface="Georgia"/>
                <a:cs typeface="Georgia"/>
                <a:sym typeface="Georgia"/>
              </a:rPr>
              <a:t>CREATING NEW USER</a:t>
            </a:r>
            <a:endParaRPr sz="3000" b="0">
              <a:solidFill>
                <a:srgbClr val="002060"/>
              </a:solidFill>
              <a:latin typeface="Georgia"/>
              <a:ea typeface="Georgia"/>
              <a:cs typeface="Georgia"/>
              <a:sym typeface="Georgia"/>
            </a:endParaRPr>
          </a:p>
        </p:txBody>
      </p:sp>
      <p:sp>
        <p:nvSpPr>
          <p:cNvPr id="150" name="Google Shape;150;p20"/>
          <p:cNvSpPr txBox="1">
            <a:spLocks noGrp="1"/>
          </p:cNvSpPr>
          <p:nvPr>
            <p:ph type="sldNum" idx="12"/>
          </p:nvPr>
        </p:nvSpPr>
        <p:spPr>
          <a:xfrm>
            <a:off x="8637958" y="4718262"/>
            <a:ext cx="3672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r>
              <a:rPr lang="en-US"/>
              <a:t>33</a:t>
            </a:r>
            <a:endParaRPr/>
          </a:p>
        </p:txBody>
      </p:sp>
      <p:sp>
        <p:nvSpPr>
          <p:cNvPr id="151" name="Google Shape;151;p20"/>
          <p:cNvSpPr txBox="1"/>
          <p:nvPr/>
        </p:nvSpPr>
        <p:spPr>
          <a:xfrm>
            <a:off x="248100" y="1513900"/>
            <a:ext cx="3316800" cy="281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Georgia"/>
                <a:ea typeface="Georgia"/>
                <a:cs typeface="Georgia"/>
                <a:sym typeface="Georgia"/>
              </a:rPr>
              <a:t>Three Options for creating new users:</a:t>
            </a: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US" b="1">
                <a:latin typeface="Georgia"/>
                <a:ea typeface="Georgia"/>
                <a:cs typeface="Georgia"/>
                <a:sym typeface="Georgia"/>
              </a:rPr>
              <a:t>Find Active Voter</a:t>
            </a:r>
            <a:r>
              <a:rPr lang="en-US">
                <a:latin typeface="Georgia"/>
                <a:ea typeface="Georgia"/>
                <a:cs typeface="Georgia"/>
                <a:sym typeface="Georgia"/>
              </a:rPr>
              <a:t>: Search for a voter profile and tie a users activity to that voter’s Sidekick profile.</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US" b="1">
                <a:latin typeface="Georgia"/>
                <a:ea typeface="Georgia"/>
                <a:cs typeface="Georgia"/>
                <a:sym typeface="Georgia"/>
              </a:rPr>
              <a:t>Manually Enter Voter Info</a:t>
            </a:r>
            <a:r>
              <a:rPr lang="en-US">
                <a:latin typeface="Georgia"/>
                <a:ea typeface="Georgia"/>
                <a:cs typeface="Georgia"/>
                <a:sym typeface="Georgia"/>
              </a:rPr>
              <a:t>: Current view. Most users are created this way. </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US" b="1">
                <a:latin typeface="Georgia"/>
                <a:ea typeface="Georgia"/>
                <a:cs typeface="Georgia"/>
                <a:sym typeface="Georgia"/>
              </a:rPr>
              <a:t>Upload CSV</a:t>
            </a:r>
            <a:r>
              <a:rPr lang="en-US">
                <a:latin typeface="Georgia"/>
                <a:ea typeface="Georgia"/>
                <a:cs typeface="Georgia"/>
                <a:sym typeface="Georgia"/>
              </a:rPr>
              <a:t>: Use the example CSV to format and upload a list of accounts you wish to create.</a:t>
            </a:r>
            <a:endParaRPr>
              <a:latin typeface="Georgia"/>
              <a:ea typeface="Georgia"/>
              <a:cs typeface="Georgia"/>
              <a:sym typeface="Georgia"/>
            </a:endParaRPr>
          </a:p>
        </p:txBody>
      </p:sp>
      <p:cxnSp>
        <p:nvCxnSpPr>
          <p:cNvPr id="152" name="Google Shape;152;p20"/>
          <p:cNvCxnSpPr/>
          <p:nvPr/>
        </p:nvCxnSpPr>
        <p:spPr>
          <a:xfrm>
            <a:off x="3921100" y="3366325"/>
            <a:ext cx="1429200" cy="470100"/>
          </a:xfrm>
          <a:prstGeom prst="straightConnector1">
            <a:avLst/>
          </a:prstGeom>
          <a:noFill/>
          <a:ln w="9525" cap="flat" cmpd="sng">
            <a:solidFill>
              <a:srgbClr val="000000"/>
            </a:solidFill>
            <a:prstDash val="solid"/>
            <a:round/>
            <a:headEnd type="none" w="med" len="med"/>
            <a:tailEnd type="triangle" w="med" len="med"/>
          </a:ln>
        </p:spPr>
      </p:cxnSp>
      <p:cxnSp>
        <p:nvCxnSpPr>
          <p:cNvPr id="153" name="Google Shape;153;p20"/>
          <p:cNvCxnSpPr/>
          <p:nvPr/>
        </p:nvCxnSpPr>
        <p:spPr>
          <a:xfrm>
            <a:off x="5886350" y="1513900"/>
            <a:ext cx="18900" cy="451500"/>
          </a:xfrm>
          <a:prstGeom prst="straightConnector1">
            <a:avLst/>
          </a:prstGeom>
          <a:noFill/>
          <a:ln w="9525" cap="flat" cmpd="sng">
            <a:solidFill>
              <a:srgbClr val="000000"/>
            </a:solidFill>
            <a:prstDash val="solid"/>
            <a:round/>
            <a:headEnd type="none" w="med" len="med"/>
            <a:tailEnd type="triangle" w="med" len="med"/>
          </a:ln>
        </p:spPr>
      </p:cxnSp>
      <p:pic>
        <p:nvPicPr>
          <p:cNvPr id="154" name="Google Shape;154;p20"/>
          <p:cNvPicPr preferRelativeResize="0"/>
          <p:nvPr/>
        </p:nvPicPr>
        <p:blipFill>
          <a:blip r:embed="rId3">
            <a:alphaModFix/>
          </a:blip>
          <a:stretch>
            <a:fillRect/>
          </a:stretch>
        </p:blipFill>
        <p:spPr>
          <a:xfrm>
            <a:off x="3686612" y="1513900"/>
            <a:ext cx="5233563" cy="2815800"/>
          </a:xfrm>
          <a:prstGeom prst="rect">
            <a:avLst/>
          </a:prstGeom>
          <a:noFill/>
          <a:ln w="28575" cap="flat" cmpd="sng">
            <a:solidFill>
              <a:srgbClr val="000000"/>
            </a:solidFill>
            <a:prstDash val="solid"/>
            <a:round/>
            <a:headEnd type="none" w="sm" len="sm"/>
            <a:tailEnd type="none" w="sm" len="sm"/>
          </a:ln>
        </p:spPr>
      </p:pic>
      <p:cxnSp>
        <p:nvCxnSpPr>
          <p:cNvPr id="155" name="Google Shape;155;p20"/>
          <p:cNvCxnSpPr/>
          <p:nvPr/>
        </p:nvCxnSpPr>
        <p:spPr>
          <a:xfrm rot="10800000" flipH="1">
            <a:off x="3505075" y="2032350"/>
            <a:ext cx="1363200" cy="478800"/>
          </a:xfrm>
          <a:prstGeom prst="straightConnector1">
            <a:avLst/>
          </a:prstGeom>
          <a:noFill/>
          <a:ln w="28575" cap="flat" cmpd="sng">
            <a:solidFill>
              <a:srgbClr val="000000"/>
            </a:solidFill>
            <a:prstDash val="solid"/>
            <a:round/>
            <a:headEnd type="none" w="med" len="med"/>
            <a:tailEnd type="triangle" w="med" len="med"/>
          </a:ln>
        </p:spPr>
      </p:cxnSp>
      <p:cxnSp>
        <p:nvCxnSpPr>
          <p:cNvPr id="156" name="Google Shape;156;p20"/>
          <p:cNvCxnSpPr/>
          <p:nvPr/>
        </p:nvCxnSpPr>
        <p:spPr>
          <a:xfrm rot="10800000" flipH="1">
            <a:off x="3383350" y="2089275"/>
            <a:ext cx="2166300" cy="908700"/>
          </a:xfrm>
          <a:prstGeom prst="straightConnector1">
            <a:avLst/>
          </a:prstGeom>
          <a:noFill/>
          <a:ln w="28575" cap="flat" cmpd="sng">
            <a:solidFill>
              <a:srgbClr val="000000"/>
            </a:solidFill>
            <a:prstDash val="solid"/>
            <a:round/>
            <a:headEnd type="none" w="med" len="med"/>
            <a:tailEnd type="triangle" w="med" len="med"/>
          </a:ln>
        </p:spPr>
      </p:cxnSp>
      <p:cxnSp>
        <p:nvCxnSpPr>
          <p:cNvPr id="157" name="Google Shape;157;p20"/>
          <p:cNvCxnSpPr/>
          <p:nvPr/>
        </p:nvCxnSpPr>
        <p:spPr>
          <a:xfrm rot="10800000" flipH="1">
            <a:off x="3415825" y="2072925"/>
            <a:ext cx="2872200" cy="1744500"/>
          </a:xfrm>
          <a:prstGeom prst="straightConnector1">
            <a:avLst/>
          </a:prstGeom>
          <a:noFill/>
          <a:ln w="28575" cap="flat" cmpd="sng">
            <a:solidFill>
              <a:srgbClr val="000000"/>
            </a:solidFill>
            <a:prstDash val="solid"/>
            <a:round/>
            <a:headEnd type="none" w="med" len="med"/>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2060"/>
              </a:buClr>
              <a:buSzPts val="2800"/>
              <a:buNone/>
            </a:pPr>
            <a:r>
              <a:rPr lang="en-US" sz="3000" b="0">
                <a:solidFill>
                  <a:srgbClr val="002060"/>
                </a:solidFill>
                <a:latin typeface="Georgia"/>
                <a:ea typeface="Georgia"/>
                <a:cs typeface="Georgia"/>
                <a:sym typeface="Georgia"/>
              </a:rPr>
              <a:t>CREATING NEW USER: CSV Upload  </a:t>
            </a:r>
            <a:endParaRPr sz="3000" b="0">
              <a:solidFill>
                <a:srgbClr val="002060"/>
              </a:solidFill>
              <a:latin typeface="Georgia"/>
              <a:ea typeface="Georgia"/>
              <a:cs typeface="Georgia"/>
              <a:sym typeface="Georgia"/>
            </a:endParaRPr>
          </a:p>
        </p:txBody>
      </p:sp>
      <p:sp>
        <p:nvSpPr>
          <p:cNvPr id="163" name="Google Shape;163;p21"/>
          <p:cNvSpPr txBox="1">
            <a:spLocks noGrp="1"/>
          </p:cNvSpPr>
          <p:nvPr>
            <p:ph type="sldNum" idx="12"/>
          </p:nvPr>
        </p:nvSpPr>
        <p:spPr>
          <a:xfrm>
            <a:off x="8637958" y="4718262"/>
            <a:ext cx="367200" cy="273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000"/>
              <a:buNone/>
            </a:pPr>
            <a:r>
              <a:rPr lang="en-US"/>
              <a:t>33</a:t>
            </a:r>
            <a:endParaRPr/>
          </a:p>
        </p:txBody>
      </p:sp>
      <p:sp>
        <p:nvSpPr>
          <p:cNvPr id="164" name="Google Shape;164;p21"/>
          <p:cNvSpPr txBox="1"/>
          <p:nvPr/>
        </p:nvSpPr>
        <p:spPr>
          <a:xfrm>
            <a:off x="369800" y="1425450"/>
            <a:ext cx="3316800" cy="281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Georgia"/>
                <a:ea typeface="Georgia"/>
                <a:cs typeface="Georgia"/>
                <a:sym typeface="Georgia"/>
              </a:rPr>
              <a:t>With a CSV, you can load an entire file, up to thousands of users at a time, of volunteers or admin level users.</a:t>
            </a: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a:p>
            <a:pPr marL="0" lvl="0" indent="0" algn="l" rtl="0">
              <a:spcBef>
                <a:spcPts val="0"/>
              </a:spcBef>
              <a:spcAft>
                <a:spcPts val="0"/>
              </a:spcAft>
              <a:buNone/>
            </a:pPr>
            <a:r>
              <a:rPr lang="en-US">
                <a:latin typeface="Georgia"/>
                <a:ea typeface="Georgia"/>
                <a:cs typeface="Georgia"/>
                <a:sym typeface="Georgia"/>
              </a:rPr>
              <a:t>Make sure you click on “Sample File” first. Sidekick will download a template for you. Follow it! Then, name your file, then select “Choose File” then “Confirm.”</a:t>
            </a: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a:p>
            <a:pPr marL="0" lvl="0" indent="0" algn="l" rtl="0">
              <a:spcBef>
                <a:spcPts val="0"/>
              </a:spcBef>
              <a:spcAft>
                <a:spcPts val="0"/>
              </a:spcAft>
              <a:buNone/>
            </a:pPr>
            <a:r>
              <a:rPr lang="en-US">
                <a:latin typeface="Georgia"/>
                <a:ea typeface="Georgia"/>
                <a:cs typeface="Georgia"/>
                <a:sym typeface="Georgia"/>
              </a:rPr>
              <a:t>You have now added your new users and may start assigning them walk and phone lists!</a:t>
            </a:r>
            <a:endParaRPr>
              <a:latin typeface="Georgia"/>
              <a:ea typeface="Georgia"/>
              <a:cs typeface="Georgia"/>
              <a:sym typeface="Georgia"/>
            </a:endParaRPr>
          </a:p>
        </p:txBody>
      </p:sp>
      <p:pic>
        <p:nvPicPr>
          <p:cNvPr id="165" name="Google Shape;165;p21"/>
          <p:cNvPicPr preferRelativeResize="0"/>
          <p:nvPr/>
        </p:nvPicPr>
        <p:blipFill>
          <a:blip r:embed="rId3">
            <a:alphaModFix/>
          </a:blip>
          <a:stretch>
            <a:fillRect/>
          </a:stretch>
        </p:blipFill>
        <p:spPr>
          <a:xfrm>
            <a:off x="4114800" y="1501649"/>
            <a:ext cx="4571998" cy="251011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oncourse">
      <a:dk1>
        <a:srgbClr val="000000"/>
      </a:dk1>
      <a:lt1>
        <a:srgbClr val="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2877</Words>
  <Application>Microsoft Office PowerPoint</Application>
  <PresentationFormat>On-screen Show (16:9)</PresentationFormat>
  <Paragraphs>154</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Source Sans Pro</vt:lpstr>
      <vt:lpstr>Calibri</vt:lpstr>
      <vt:lpstr>Arial</vt:lpstr>
      <vt:lpstr>Georgia</vt:lpstr>
      <vt:lpstr>Office Theme</vt:lpstr>
      <vt:lpstr>PowerPoint Presentation</vt:lpstr>
      <vt:lpstr>CREATING NEW USER  </vt:lpstr>
      <vt:lpstr>CREATING NEW USER  </vt:lpstr>
      <vt:lpstr>PERMISSION LEVELS    </vt:lpstr>
      <vt:lpstr>PERMISSION LEVELS-Admin </vt:lpstr>
      <vt:lpstr>PERMISSION LEVELS-Managers  </vt:lpstr>
      <vt:lpstr>PERMISSION LEVELS-Captains &amp; Canvassers    </vt:lpstr>
      <vt:lpstr>CREATING NEW USER</vt:lpstr>
      <vt:lpstr>CREATING NEW USER: CSV Upload  </vt:lpstr>
      <vt:lpstr> CREATING WALKLISTS </vt:lpstr>
      <vt:lpstr> CREATING WALKLISTS </vt:lpstr>
      <vt:lpstr> CREATING WALKLISTS </vt:lpstr>
      <vt:lpstr> CREATING WALKLISTS </vt:lpstr>
      <vt:lpstr> CREATING WALKLISTS </vt:lpstr>
      <vt:lpstr> CREATING WALKLISTS </vt:lpstr>
      <vt:lpstr> CREATING WALKLISTS </vt:lpstr>
      <vt:lpstr> CREATING WALKLISTS </vt:lpstr>
      <vt:lpstr> CREATING WALKLISTS: Optimizing </vt:lpstr>
      <vt:lpstr>CREATING WALKLISTS: Optimizing  </vt:lpstr>
      <vt:lpstr> CREATING WALKLISTS: Managing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Leland Graves</dc:creator>
  <cp:lastModifiedBy>Leland Graves</cp:lastModifiedBy>
  <cp:revision>9</cp:revision>
  <dcterms:modified xsi:type="dcterms:W3CDTF">2022-03-29T19:50:15Z</dcterms:modified>
</cp:coreProperties>
</file>