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2"/>
  </p:notesMasterIdLst>
  <p:sldIdLst>
    <p:sldId id="256" r:id="rId2"/>
    <p:sldId id="283" r:id="rId3"/>
    <p:sldId id="277" r:id="rId4"/>
    <p:sldId id="289" r:id="rId5"/>
    <p:sldId id="285" r:id="rId6"/>
    <p:sldId id="288" r:id="rId7"/>
    <p:sldId id="286" r:id="rId8"/>
    <p:sldId id="290" r:id="rId9"/>
    <p:sldId id="287" r:id="rId10"/>
    <p:sldId id="262" r:id="rId11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3"/>
      <p:bold r:id="rId14"/>
      <p:italic r:id="rId15"/>
      <p:boldItalic r:id="rId16"/>
    </p:embeddedFont>
    <p:embeddedFont>
      <p:font typeface="Titillium Web" pitchFamily="2" charset="77"/>
      <p:regular r:id="rId17"/>
      <p:bold r:id="rId18"/>
      <p:italic r:id="rId19"/>
      <p:boldItalic r:id="rId20"/>
    </p:embeddedFont>
    <p:embeddedFont>
      <p:font typeface="Titillium Web Light" pitchFamily="2" charset="77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7CDDA4-4AE8-4E70-8040-D2BDB8FF430A}">
  <a:tblStyle styleId="{CB7CDDA4-4AE8-4E70-8040-D2BDB8FF43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>
        <p:scale>
          <a:sx n="136" d="100"/>
          <a:sy n="136" d="100"/>
        </p:scale>
        <p:origin x="96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638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2996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9720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01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0858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7829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769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743850"/>
            <a:ext cx="5796900" cy="1159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457200" y="1428750"/>
            <a:ext cx="2924700" cy="31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3558095" y="1428750"/>
            <a:ext cx="2924700" cy="315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7DFFB1"/>
            </a:gs>
            <a:gs pos="12000">
              <a:srgbClr val="00AAC6"/>
            </a:gs>
            <a:gs pos="51000">
              <a:srgbClr val="0037B3"/>
            </a:gs>
            <a:gs pos="100000">
              <a:srgbClr val="00001A"/>
            </a:gs>
          </a:gsLst>
          <a:lin ang="1350003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34575"/>
            <a:ext cx="60255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itillium Web"/>
              <a:buNone/>
              <a:defRPr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28748"/>
            <a:ext cx="6025500" cy="31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7DFFB1"/>
              </a:buClr>
              <a:buSzPts val="2400"/>
              <a:buFont typeface="Titillium Web Light"/>
              <a:buChar char="▰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●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○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itillium Web Light"/>
              <a:buChar char="■"/>
              <a:defRPr sz="2400">
                <a:solidFill>
                  <a:schemeClr val="lt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lvl="1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lvl="2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lvl="3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lvl="4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lvl="5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lvl="6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lvl="7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lvl="8" algn="r">
              <a:buNone/>
              <a:defRPr sz="1300">
                <a:solidFill>
                  <a:srgbClr val="0037B3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tel:+1(301)485-528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mpaignsidekick.zendesk.com/" TargetMode="External"/><Relationship Id="rId4" Type="http://schemas.openxmlformats.org/officeDocument/2006/relationships/hyperlink" Target="mailto:help@campaignsidekick.zendesk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9FED44D-026B-2545-A3A1-D9FF082635CF}"/>
              </a:ext>
            </a:extLst>
          </p:cNvPr>
          <p:cNvSpPr txBox="1"/>
          <p:nvPr/>
        </p:nvSpPr>
        <p:spPr>
          <a:xfrm>
            <a:off x="2573079" y="3179134"/>
            <a:ext cx="3710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“Pre-Launch” Checklist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F62374-5344-F249-BDD7-1F5ACEEFA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931" y="380383"/>
            <a:ext cx="2158137" cy="24167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subTitle" idx="4294967295"/>
          </p:nvPr>
        </p:nvSpPr>
        <p:spPr>
          <a:xfrm>
            <a:off x="2872918" y="3574287"/>
            <a:ext cx="3563941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 dirty="0">
                <a:latin typeface="Georgia" panose="02040502050405020303" pitchFamily="18" charset="0"/>
              </a:rPr>
              <a:t>Get ready for lift off!</a:t>
            </a:r>
            <a:endParaRPr sz="3000" dirty="0">
              <a:latin typeface="Georgia" panose="02040502050405020303" pitchFamily="18" charset="0"/>
            </a:endParaRPr>
          </a:p>
        </p:txBody>
      </p:sp>
      <p:grpSp>
        <p:nvGrpSpPr>
          <p:cNvPr id="96" name="Google Shape;96;p17"/>
          <p:cNvGrpSpPr/>
          <p:nvPr/>
        </p:nvGrpSpPr>
        <p:grpSpPr>
          <a:xfrm>
            <a:off x="4400384" y="307698"/>
            <a:ext cx="1675491" cy="1675513"/>
            <a:chOff x="6643075" y="3664250"/>
            <a:chExt cx="407950" cy="407975"/>
          </a:xfrm>
        </p:grpSpPr>
        <p:sp>
          <p:nvSpPr>
            <p:cNvPr id="97" name="Google Shape;97;p17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7DF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7DF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17"/>
          <p:cNvGrpSpPr/>
          <p:nvPr/>
        </p:nvGrpSpPr>
        <p:grpSpPr>
          <a:xfrm rot="727535">
            <a:off x="3265341" y="2198605"/>
            <a:ext cx="688825" cy="688786"/>
            <a:chOff x="576250" y="4319400"/>
            <a:chExt cx="442075" cy="442050"/>
          </a:xfrm>
        </p:grpSpPr>
        <p:sp>
          <p:nvSpPr>
            <p:cNvPr id="100" name="Google Shape;100;p17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7DF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7DF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7DF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7DF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7"/>
          <p:cNvSpPr/>
          <p:nvPr/>
        </p:nvSpPr>
        <p:spPr>
          <a:xfrm>
            <a:off x="4018823" y="445969"/>
            <a:ext cx="261927" cy="2500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7DFF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 rot="2697461">
            <a:off x="5877117" y="1884914"/>
            <a:ext cx="397516" cy="34991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7DFF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 flipH="1">
            <a:off x="5917121" y="1218991"/>
            <a:ext cx="290889" cy="28548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7DFF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/>
          <p:nvPr/>
        </p:nvSpPr>
        <p:spPr>
          <a:xfrm rot="1280389">
            <a:off x="3806995" y="1619763"/>
            <a:ext cx="159248" cy="15210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7DFF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A97E8A-DD0A-1C47-B83C-15889258E6D9}"/>
              </a:ext>
            </a:extLst>
          </p:cNvPr>
          <p:cNvSpPr txBox="1"/>
          <p:nvPr/>
        </p:nvSpPr>
        <p:spPr>
          <a:xfrm>
            <a:off x="155012" y="564379"/>
            <a:ext cx="88339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Step #1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: 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Never </a:t>
            </a:r>
            <a:r>
              <a:rPr lang="en-US" sz="2000" b="1" i="1" dirty="0">
                <a:solidFill>
                  <a:schemeClr val="bg1"/>
                </a:solidFill>
                <a:latin typeface="Georgia" panose="02040502050405020303" pitchFamily="18" charset="0"/>
              </a:rPr>
              <a:t>assume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anything. 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If you need help, we are here to help you.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Call or text us at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301) 485-5280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or email us at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help@campaignsidekick.zendesk.com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You can also check in with us for tutorial videos and articles at 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www.campaignsidekick.zendesk.com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(use the “Search” bar)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5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10424C-8469-C84F-AEE2-F190DBE04BFD}"/>
              </a:ext>
            </a:extLst>
          </p:cNvPr>
          <p:cNvSpPr txBox="1"/>
          <p:nvPr/>
        </p:nvSpPr>
        <p:spPr>
          <a:xfrm>
            <a:off x="339119" y="180795"/>
            <a:ext cx="84657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(The Real) Step #1: </a:t>
            </a:r>
          </a:p>
          <a:p>
            <a:pPr algn="ctr"/>
            <a:endParaRPr lang="en-US" sz="2000" b="1" u="sng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LIVE SURVEY MODEL</a:t>
            </a:r>
          </a:p>
          <a:p>
            <a:endParaRPr lang="en-US" sz="2000" b="1" u="sng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Do you have default Survey created and set in your account? If you are not sure, go to </a:t>
            </a:r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Settings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(upper right of the dashboard), then </a:t>
            </a:r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Survey Manager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(third row, second from the left). 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Click on it and you will be able to see if you have a survey live in either the mobile app or the phone bank or both.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b="1" i="1" dirty="0">
                <a:solidFill>
                  <a:schemeClr val="bg1"/>
                </a:solidFill>
                <a:latin typeface="Georgia" panose="02040502050405020303" pitchFamily="18" charset="0"/>
              </a:rPr>
              <a:t>No one can start walking or calling until you have a live survey! 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If you need to create one, go to </a:t>
            </a:r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Canvassing&gt;Survey Builder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and start creating one!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Last Note: Make sure you create proper tags in your survey. Example: 2020_US_PRES_GOP  not 20uspresdjt</a:t>
            </a:r>
          </a:p>
        </p:txBody>
      </p:sp>
    </p:spTree>
    <p:extLst>
      <p:ext uri="{BB962C8B-B14F-4D97-AF65-F5344CB8AC3E}">
        <p14:creationId xmlns:p14="http://schemas.microsoft.com/office/powerpoint/2010/main" val="55717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10424C-8469-C84F-AEE2-F190DBE04BFD}"/>
              </a:ext>
            </a:extLst>
          </p:cNvPr>
          <p:cNvSpPr txBox="1"/>
          <p:nvPr/>
        </p:nvSpPr>
        <p:spPr>
          <a:xfrm>
            <a:off x="339119" y="341675"/>
            <a:ext cx="84657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Step #2: </a:t>
            </a:r>
          </a:p>
          <a:p>
            <a:pPr algn="ctr"/>
            <a:endParaRPr lang="en-US" sz="2000" b="1" u="sng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Smart (Dynamic) Surveys</a:t>
            </a:r>
          </a:p>
          <a:p>
            <a:endParaRPr lang="en-US" sz="2000" b="1" u="sng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In </a:t>
            </a:r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Settings&gt;Smart Survey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(look for the Einstein icon), you can now link specific surveys to specific tagged universes of voters.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Make sure you have uploaded  and tagged your universe(s) of voters correctly.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Create your survey for each universe.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Cut your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walklists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and/or create your phone lists.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NOW link your survey(s) to your universe(s) of voters in </a:t>
            </a:r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Settings&gt;Smart Survey.</a:t>
            </a:r>
          </a:p>
        </p:txBody>
      </p:sp>
    </p:spTree>
    <p:extLst>
      <p:ext uri="{BB962C8B-B14F-4D97-AF65-F5344CB8AC3E}">
        <p14:creationId xmlns:p14="http://schemas.microsoft.com/office/powerpoint/2010/main" val="1066910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A97E8A-DD0A-1C47-B83C-15889258E6D9}"/>
              </a:ext>
            </a:extLst>
          </p:cNvPr>
          <p:cNvSpPr txBox="1"/>
          <p:nvPr/>
        </p:nvSpPr>
        <p:spPr>
          <a:xfrm>
            <a:off x="407777" y="283380"/>
            <a:ext cx="83284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Step #3</a:t>
            </a:r>
            <a:r>
              <a:rPr lang="en-US" sz="2000" u="sng" dirty="0">
                <a:solidFill>
                  <a:schemeClr val="bg1"/>
                </a:solidFill>
                <a:latin typeface="Georgia" panose="02040502050405020303" pitchFamily="18" charset="0"/>
              </a:rPr>
              <a:t>: </a:t>
            </a:r>
          </a:p>
          <a:p>
            <a:pPr algn="ctr">
              <a:buClr>
                <a:schemeClr val="bg1"/>
              </a:buClr>
            </a:pPr>
            <a:endParaRPr lang="en-US" sz="2000" u="sng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USERNAMES AND PASSWORDS</a:t>
            </a:r>
          </a:p>
          <a:p>
            <a:pPr algn="ctr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Do all your canvassers have a username and password? 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Have you assigned them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walklists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either from </a:t>
            </a:r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Mapping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(when you save your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walklists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) or </a:t>
            </a:r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Canvassing&gt;Manage </a:t>
            </a:r>
            <a:r>
              <a:rPr lang="en-US" sz="2000" b="1" u="sng" dirty="0" err="1">
                <a:solidFill>
                  <a:schemeClr val="bg1"/>
                </a:solidFill>
                <a:latin typeface="Georgia" panose="02040502050405020303" pitchFamily="18" charset="0"/>
              </a:rPr>
              <a:t>Walklists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? 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Do you need to create a team? Go to </a:t>
            </a:r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Canvassing&gt;Team Manager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and add team members.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Make sure your users have 1</a:t>
            </a:r>
            <a:r>
              <a:rPr lang="en-US" sz="2000">
                <a:solidFill>
                  <a:schemeClr val="bg1"/>
                </a:solidFill>
                <a:latin typeface="Georgia" panose="02040502050405020303" pitchFamily="18" charset="0"/>
              </a:rPr>
              <a:t>) </a:t>
            </a:r>
            <a:r>
              <a:rPr lang="en-US" sz="2000" b="1">
                <a:solidFill>
                  <a:schemeClr val="bg1"/>
                </a:solidFill>
                <a:latin typeface="Georgia" panose="02040502050405020303" pitchFamily="18" charset="0"/>
              </a:rPr>
              <a:t>the 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current, updated operating system on their smart phone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and 2) the 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current version of the app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(they may have to manually update).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IF they haven’t downloaded the app, make sure they do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u="sng" dirty="0">
                <a:solidFill>
                  <a:schemeClr val="bg1"/>
                </a:solidFill>
                <a:latin typeface="Georgia" panose="02040502050405020303" pitchFamily="18" charset="0"/>
              </a:rPr>
              <a:t>Username and password are </a:t>
            </a:r>
            <a:r>
              <a:rPr lang="en-US" sz="2000" b="1" i="1" u="sng" dirty="0">
                <a:solidFill>
                  <a:schemeClr val="bg1"/>
                </a:solidFill>
                <a:latin typeface="Georgia" panose="02040502050405020303" pitchFamily="18" charset="0"/>
              </a:rPr>
              <a:t>case specific</a:t>
            </a:r>
            <a:r>
              <a:rPr lang="en-US" sz="2000" u="sng" dirty="0">
                <a:solidFill>
                  <a:schemeClr val="bg1"/>
                </a:solidFill>
                <a:latin typeface="Georgia" panose="02040502050405020303" pitchFamily="18" charset="0"/>
              </a:rPr>
              <a:t>!</a:t>
            </a:r>
          </a:p>
          <a:p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9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A97E8A-DD0A-1C47-B83C-15889258E6D9}"/>
              </a:ext>
            </a:extLst>
          </p:cNvPr>
          <p:cNvSpPr txBox="1"/>
          <p:nvPr/>
        </p:nvSpPr>
        <p:spPr>
          <a:xfrm>
            <a:off x="407777" y="238990"/>
            <a:ext cx="832844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Step #4</a:t>
            </a:r>
            <a:r>
              <a:rPr lang="en-US" sz="2000" u="sng" dirty="0">
                <a:solidFill>
                  <a:schemeClr val="bg1"/>
                </a:solidFill>
                <a:latin typeface="Georgia" panose="02040502050405020303" pitchFamily="18" charset="0"/>
              </a:rPr>
              <a:t>: </a:t>
            </a:r>
          </a:p>
          <a:p>
            <a:pPr algn="ctr">
              <a:buClr>
                <a:schemeClr val="bg1"/>
              </a:buClr>
            </a:pPr>
            <a:endParaRPr lang="en-US" sz="2000" u="sng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WALKING ON THE APP</a:t>
            </a:r>
          </a:p>
          <a:p>
            <a:pPr algn="ctr"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To save battery, turn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WiFi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and Bluetooth </a:t>
            </a:r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off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and turn Lower Power Mode </a:t>
            </a:r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on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Turn </a:t>
            </a:r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off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refresh on all your apps, especially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SnapChat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, Facebook and Instagram. 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Don’t trust the bars of cell coverage-if you are having trouble with a relatively small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walklist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(50-75 homes), it is likely a network issue. Go to a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WiFi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hotspot and take your list(s) offline.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If you have taken lists offline, remember to </a:t>
            </a:r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Sync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them back to the server when you get back to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WiFi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(or LTE)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u="sng" dirty="0">
                <a:solidFill>
                  <a:schemeClr val="bg1"/>
                </a:solidFill>
                <a:latin typeface="Georgia" panose="02040502050405020303" pitchFamily="18" charset="0"/>
              </a:rPr>
              <a:t>Keep </a:t>
            </a:r>
            <a:r>
              <a:rPr lang="en-US" sz="2000" u="sng" dirty="0" err="1">
                <a:solidFill>
                  <a:schemeClr val="bg1"/>
                </a:solidFill>
                <a:latin typeface="Georgia" panose="02040502050405020303" pitchFamily="18" charset="0"/>
              </a:rPr>
              <a:t>walklist</a:t>
            </a:r>
            <a:r>
              <a:rPr lang="en-US" sz="2000" u="sng" dirty="0">
                <a:solidFill>
                  <a:schemeClr val="bg1"/>
                </a:solidFill>
                <a:latin typeface="Georgia" panose="02040502050405020303" pitchFamily="18" charset="0"/>
              </a:rPr>
              <a:t> size between 100-125 homes!</a:t>
            </a:r>
          </a:p>
          <a:p>
            <a:endParaRPr lang="en-US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96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A97E8A-DD0A-1C47-B83C-15889258E6D9}"/>
              </a:ext>
            </a:extLst>
          </p:cNvPr>
          <p:cNvSpPr txBox="1"/>
          <p:nvPr/>
        </p:nvSpPr>
        <p:spPr>
          <a:xfrm>
            <a:off x="238110" y="177624"/>
            <a:ext cx="8667777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Step #5: </a:t>
            </a:r>
          </a:p>
          <a:p>
            <a:pPr algn="ctr"/>
            <a:endParaRPr lang="en-US" sz="2000" b="1" u="sng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PHONEBANK</a:t>
            </a:r>
          </a:p>
          <a:p>
            <a:pPr algn="ctr"/>
            <a:endParaRPr lang="en-US" sz="2000" b="1" u="sng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Before you </a:t>
            </a:r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Phonebank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, you need to confirm that you have a survey built (See: Step #1) AND assigned to the phonebank.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You will need to have a Phonebank Caller ID number set up (See: </a:t>
            </a:r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Settings&gt;Phonebank Call ID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r>
              <a:rPr lang="en-US" sz="2000" b="1" i="1" dirty="0">
                <a:solidFill>
                  <a:schemeClr val="bg1"/>
                </a:solidFill>
                <a:latin typeface="Georgia" panose="02040502050405020303" pitchFamily="18" charset="0"/>
              </a:rPr>
              <a:t>Don’t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use a Google Voice Number.)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You will have to have a Voicemail loaded for all Power and Predictive Dialer scenarios (See: 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Settings&gt;Phonebank Voicemail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)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You will also need to make sure you have created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phonelists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(</a:t>
            </a:r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Phonebank&gt;Create List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) and assigned them (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Manage Phone List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) to users.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We optimize the desktop phonebank to Firefox and Chrome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r>
              <a:rPr lang="en-US" sz="2000" b="1" i="1" dirty="0">
                <a:solidFill>
                  <a:schemeClr val="bg1"/>
                </a:solidFill>
                <a:latin typeface="Georgia" panose="02040502050405020303" pitchFamily="18" charset="0"/>
              </a:rPr>
              <a:t>Do not use Safari!</a:t>
            </a:r>
          </a:p>
          <a:p>
            <a:endParaRPr lang="en-US" sz="17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476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A97E8A-DD0A-1C47-B83C-15889258E6D9}"/>
              </a:ext>
            </a:extLst>
          </p:cNvPr>
          <p:cNvSpPr txBox="1"/>
          <p:nvPr/>
        </p:nvSpPr>
        <p:spPr>
          <a:xfrm>
            <a:off x="238111" y="172909"/>
            <a:ext cx="8667777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Step #6: </a:t>
            </a:r>
          </a:p>
          <a:p>
            <a:pPr algn="ctr"/>
            <a:endParaRPr lang="en-US" sz="2000" b="1" u="sng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PHONEBANK (Power Dialer in App)</a:t>
            </a:r>
          </a:p>
          <a:p>
            <a:pPr algn="ctr"/>
            <a:endParaRPr lang="en-US" sz="2000" b="1" u="sng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If you are going to have callers using the Sidekick app to call and want to use the </a:t>
            </a:r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Power Dialer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function, first set your Call Ratio.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To set your Call Ratio, go to </a:t>
            </a:r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Settings&gt;Power Dialer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. Choose your outbound call ratio (2 up to 5). Hit Save.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Make sure your volunteers click on the </a:t>
            </a:r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Phone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icon then the </a:t>
            </a:r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Phone/Lightening Bolt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icon. From there toggle </a:t>
            </a:r>
            <a:r>
              <a:rPr lang="en-US" sz="2000" b="1" i="1" dirty="0">
                <a:solidFill>
                  <a:schemeClr val="bg1"/>
                </a:solidFill>
                <a:latin typeface="Georgia" panose="02040502050405020303" pitchFamily="18" charset="0"/>
              </a:rPr>
              <a:t>on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the power dialer and then go back to the main call screen. </a:t>
            </a:r>
            <a:r>
              <a:rPr lang="en-US" sz="2000" b="1" i="1" dirty="0">
                <a:solidFill>
                  <a:schemeClr val="bg1"/>
                </a:solidFill>
                <a:latin typeface="Georgia" panose="02040502050405020303" pitchFamily="18" charset="0"/>
              </a:rPr>
              <a:t>Press “Call”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and the power dialer will initiate.</a:t>
            </a: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Make sure your have enough 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Internet speed AND bandwidth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(don’t put 20 people on a home wi-fi network-this goes for the desktop version as well).</a:t>
            </a:r>
          </a:p>
          <a:p>
            <a:endParaRPr lang="en-US" sz="17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98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15E31D-E0F4-4C48-824B-67C596B5050E}"/>
              </a:ext>
            </a:extLst>
          </p:cNvPr>
          <p:cNvSpPr txBox="1"/>
          <p:nvPr/>
        </p:nvSpPr>
        <p:spPr>
          <a:xfrm>
            <a:off x="257451" y="363987"/>
            <a:ext cx="86290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/>
                </a:solidFill>
                <a:latin typeface="Georgia" panose="02040502050405020303" pitchFamily="18" charset="0"/>
              </a:rPr>
              <a:t>Step #7:</a:t>
            </a:r>
          </a:p>
          <a:p>
            <a:pPr algn="ctr"/>
            <a:endParaRPr lang="en-US" sz="2000" b="1" u="sng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CONFIRM</a:t>
            </a:r>
          </a:p>
          <a:p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342900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Confirm all your users can access either their assigned walk or phone lists (or both). Trouble shoot and get them contacting voters!</a:t>
            </a:r>
          </a:p>
          <a:p>
            <a:endParaRPr lang="en-US" sz="2000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Extra Credit: Never, </a:t>
            </a:r>
            <a:r>
              <a:rPr lang="en-US" sz="2000" b="1" i="1" u="sng" dirty="0">
                <a:solidFill>
                  <a:schemeClr val="bg1"/>
                </a:solidFill>
                <a:latin typeface="Georgia" panose="02040502050405020303" pitchFamily="18" charset="0"/>
              </a:rPr>
              <a:t>never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use printed </a:t>
            </a:r>
            <a:r>
              <a:rPr lang="en-US" sz="2000" dirty="0" err="1">
                <a:solidFill>
                  <a:schemeClr val="bg1"/>
                </a:solidFill>
                <a:latin typeface="Georgia" panose="02040502050405020303" pitchFamily="18" charset="0"/>
              </a:rPr>
              <a:t>walklists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 unless a user does not have a device. Create multiple lists of 25 homes that you can 1) quickly convert to Offline and 2) load to a volunteers local device.</a:t>
            </a:r>
          </a:p>
          <a:p>
            <a:pPr algn="ctr"/>
            <a:b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</a:rPr>
              <a:t>*Even if that user has to come into the office and have you load and then, later, upload, use that option first.*</a:t>
            </a:r>
          </a:p>
        </p:txBody>
      </p:sp>
    </p:spTree>
    <p:extLst>
      <p:ext uri="{BB962C8B-B14F-4D97-AF65-F5344CB8AC3E}">
        <p14:creationId xmlns:p14="http://schemas.microsoft.com/office/powerpoint/2010/main" val="2051912468"/>
      </p:ext>
    </p:extLst>
  </p:cSld>
  <p:clrMapOvr>
    <a:masterClrMapping/>
  </p:clrMapOvr>
</p:sld>
</file>

<file path=ppt/theme/theme1.xml><?xml version="1.0" encoding="utf-8"?>
<a:theme xmlns:a="http://schemas.openxmlformats.org/drawingml/2006/main" name="Ninaco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4457</TotalTime>
  <Words>900</Words>
  <Application>Microsoft Macintosh PowerPoint</Application>
  <PresentationFormat>On-screen Show (16:9)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Titillium Web</vt:lpstr>
      <vt:lpstr>Titillium Web Light</vt:lpstr>
      <vt:lpstr>Georgia</vt:lpstr>
      <vt:lpstr>Arial</vt:lpstr>
      <vt:lpstr>Wingdings</vt:lpstr>
      <vt:lpstr>Ninacor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DELPHI         by CampaignSidekick</dc:title>
  <cp:lastModifiedBy>Rob Lagergren</cp:lastModifiedBy>
  <cp:revision>49</cp:revision>
  <dcterms:modified xsi:type="dcterms:W3CDTF">2020-05-07T19:47:46Z</dcterms:modified>
</cp:coreProperties>
</file>