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9283700" cy="6985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55">
          <p15:clr>
            <a:srgbClr val="A4A3A4"/>
          </p15:clr>
        </p15:guide>
        <p15:guide id="2" pos="2374">
          <p15:clr>
            <a:srgbClr val="A4A3A4"/>
          </p15:clr>
        </p15:guide>
        <p15:guide id="3" pos="2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455"/>
        <p:guide pos="2374"/>
        <p:guide pos="237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022936" cy="349250"/>
          </a:xfrm>
          <a:prstGeom prst="rect">
            <a:avLst/>
          </a:prstGeom>
          <a:noFill/>
          <a:ln>
            <a:noFill/>
          </a:ln>
        </p:spPr>
        <p:txBody>
          <a:bodyPr spcFirstLastPara="1" wrap="square" lIns="92950" tIns="46475" rIns="92950" bIns="464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58615" y="0"/>
            <a:ext cx="4022936" cy="349250"/>
          </a:xfrm>
          <a:prstGeom prst="rect">
            <a:avLst/>
          </a:prstGeom>
          <a:noFill/>
          <a:ln>
            <a:noFill/>
          </a:ln>
        </p:spPr>
        <p:txBody>
          <a:bodyPr spcFirstLastPara="1" wrap="square" lIns="92950" tIns="46475" rIns="92950" bIns="464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14575" y="523875"/>
            <a:ext cx="4654550" cy="2619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8370" y="3317876"/>
            <a:ext cx="7426960" cy="3143250"/>
          </a:xfrm>
          <a:prstGeom prst="rect">
            <a:avLst/>
          </a:prstGeom>
          <a:noFill/>
          <a:ln>
            <a:noFill/>
          </a:ln>
        </p:spPr>
        <p:txBody>
          <a:bodyPr spcFirstLastPara="1" wrap="square" lIns="92950" tIns="46475" rIns="92950" bIns="464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634538"/>
            <a:ext cx="4022936" cy="349250"/>
          </a:xfrm>
          <a:prstGeom prst="rect">
            <a:avLst/>
          </a:prstGeom>
          <a:noFill/>
          <a:ln>
            <a:noFill/>
          </a:ln>
        </p:spPr>
        <p:txBody>
          <a:bodyPr spcFirstLastPara="1" wrap="square" lIns="92950" tIns="46475" rIns="92950" bIns="464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58615" y="6634538"/>
            <a:ext cx="4022936" cy="349250"/>
          </a:xfrm>
          <a:prstGeom prst="rect">
            <a:avLst/>
          </a:prstGeom>
          <a:noFill/>
          <a:ln>
            <a:noFill/>
          </a:ln>
        </p:spPr>
        <p:txBody>
          <a:bodyPr spcFirstLastPara="1" wrap="square" lIns="92950" tIns="46475" rIns="92950" bIns="464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928370" y="3317876"/>
            <a:ext cx="7426960" cy="314325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This is for Admin Owners </a:t>
            </a:r>
            <a:endParaRPr/>
          </a:p>
        </p:txBody>
      </p:sp>
      <p:sp>
        <p:nvSpPr>
          <p:cNvPr id="163" name="Google Shape;163;p1:notes"/>
          <p:cNvSpPr>
            <a:spLocks noGrp="1" noRot="1" noChangeAspect="1"/>
          </p:cNvSpPr>
          <p:nvPr>
            <p:ph type="sldImg" idx="2"/>
          </p:nvPr>
        </p:nvSpPr>
        <p:spPr>
          <a:xfrm>
            <a:off x="2314575" y="523875"/>
            <a:ext cx="4654550" cy="2619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05064e321_0_15: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43" name="Google Shape;243;g705064e321_0_15: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433c6cc26_0_35: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53" name="Google Shape;253;g7433c6cc26_0_35: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05064e321_0_27: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63" name="Google Shape;263;g705064e321_0_27: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b640aafc0_1_0: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6b640aafc0_1_0: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This shows the report by address not by voter </a:t>
            </a:r>
            <a:endParaRPr/>
          </a:p>
        </p:txBody>
      </p:sp>
      <p:sp>
        <p:nvSpPr>
          <p:cNvPr id="274" name="Google Shape;274;g6b640aafc0_1_0:notes"/>
          <p:cNvSpPr txBox="1">
            <a:spLocks noGrp="1"/>
          </p:cNvSpPr>
          <p:nvPr>
            <p:ph type="sldNum" idx="12"/>
          </p:nvPr>
        </p:nvSpPr>
        <p:spPr>
          <a:xfrm>
            <a:off x="5258615" y="6634538"/>
            <a:ext cx="4023000" cy="349200"/>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059c6b087_0_1: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83" name="Google Shape;283;g7059c6b087_0_1: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433c6cc26_0_52: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93" name="Google Shape;293;g7433c6cc26_0_52: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059c6b087_0_10: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Creating pre-set filters allows lower level users to cut walkbooks within defined universes of voters that administrators and account owners specify. Pre-set filters are used via the Canvassing tab or when creating Phone lists. They are created here through this settings page. You have the same filter options present on the map or phone list creation page but are able to give the filter set a name and save it. This allows the other users to select the named pre-set filter and apply it directly, versus adding each filter criteria. Doing so reduces user error when creating walkbooks and ensures that they use the universes defined by the account administrators. </a:t>
            </a:r>
            <a:endParaRPr/>
          </a:p>
          <a:p>
            <a:pPr marL="0" lvl="0" indent="0" algn="l" rtl="0">
              <a:lnSpc>
                <a:spcPct val="100000"/>
              </a:lnSpc>
              <a:spcBef>
                <a:spcPts val="0"/>
              </a:spcBef>
              <a:spcAft>
                <a:spcPts val="0"/>
              </a:spcAft>
              <a:buSzPts val="1400"/>
              <a:buNone/>
            </a:pPr>
            <a:endParaRPr/>
          </a:p>
        </p:txBody>
      </p:sp>
      <p:sp>
        <p:nvSpPr>
          <p:cNvPr id="303" name="Google Shape;303;g7059c6b087_0_10: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928370" y="3317876"/>
            <a:ext cx="7426960" cy="314325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Several of the app settings can be controlled in the settings tab/ </a:t>
            </a:r>
            <a:endParaRPr/>
          </a:p>
        </p:txBody>
      </p:sp>
      <p:sp>
        <p:nvSpPr>
          <p:cNvPr id="169" name="Google Shape;169;p2:notes"/>
          <p:cNvSpPr>
            <a:spLocks noGrp="1" noRot="1" noChangeAspect="1"/>
          </p:cNvSpPr>
          <p:nvPr>
            <p:ph type="sldImg" idx="2"/>
          </p:nvPr>
        </p:nvSpPr>
        <p:spPr>
          <a:xfrm>
            <a:off x="2314575" y="523875"/>
            <a:ext cx="4654550" cy="2619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433c6cc26_0_0: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Several of the app settings can be controlled in the settings tab/ </a:t>
            </a:r>
            <a:endParaRPr/>
          </a:p>
        </p:txBody>
      </p:sp>
      <p:sp>
        <p:nvSpPr>
          <p:cNvPr id="178" name="Google Shape;178;g7433c6cc26_0_0: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520612762_0_4: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Several of the app settings can be controlled in the settings tab. </a:t>
            </a:r>
            <a:endParaRPr/>
          </a:p>
        </p:txBody>
      </p:sp>
      <p:sp>
        <p:nvSpPr>
          <p:cNvPr id="187" name="Google Shape;187;g6520612762_0_4: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433c6cc26_0_11: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Several of the app settings can be controlled in the settings tab/ </a:t>
            </a:r>
            <a:endParaRPr/>
          </a:p>
        </p:txBody>
      </p:sp>
      <p:sp>
        <p:nvSpPr>
          <p:cNvPr id="195" name="Google Shape;195;g7433c6cc26_0_11: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520612762_0_54: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It’s important to remember that before you start making phone calls. 1) You set up your caller id and make the caller id the default survey. </a:t>
            </a:r>
            <a:endParaRPr/>
          </a:p>
        </p:txBody>
      </p:sp>
      <p:sp>
        <p:nvSpPr>
          <p:cNvPr id="204" name="Google Shape;204;g6520612762_0_54: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433c6cc26_0_19: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r>
              <a:rPr lang="en-US"/>
              <a:t>Several of the app settings can be controlled in the settings tab/ </a:t>
            </a:r>
            <a:endParaRPr/>
          </a:p>
        </p:txBody>
      </p:sp>
      <p:sp>
        <p:nvSpPr>
          <p:cNvPr id="215" name="Google Shape;215;g7433c6cc26_0_19: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04f58d29a_0_0: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24" name="Google Shape;224;g704f58d29a_0_0: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433c6cc26_0_27:notes"/>
          <p:cNvSpPr txBox="1">
            <a:spLocks noGrp="1"/>
          </p:cNvSpPr>
          <p:nvPr>
            <p:ph type="body" idx="1"/>
          </p:nvPr>
        </p:nvSpPr>
        <p:spPr>
          <a:xfrm>
            <a:off x="928370" y="3317876"/>
            <a:ext cx="7427100" cy="31431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234" name="Google Shape;234;g7433c6cc26_0_27:notes"/>
          <p:cNvSpPr>
            <a:spLocks noGrp="1" noRot="1" noChangeAspect="1"/>
          </p:cNvSpPr>
          <p:nvPr>
            <p:ph type="sldImg" idx="2"/>
          </p:nvPr>
        </p:nvSpPr>
        <p:spPr>
          <a:xfrm>
            <a:off x="2314575" y="523875"/>
            <a:ext cx="4654500" cy="26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320"/>
              </a:spcBef>
              <a:spcAft>
                <a:spcPts val="0"/>
              </a:spcAft>
              <a:buClr>
                <a:srgbClr val="FF0000"/>
              </a:buClr>
              <a:buSzPts val="1600"/>
              <a:buFont typeface="Arial"/>
              <a:buChar char="•"/>
              <a:defRPr sz="1600">
                <a:solidFill>
                  <a:srgbClr val="7F7F7F"/>
                </a:solidFill>
              </a:defRPr>
            </a:lvl1pPr>
            <a:lvl2pPr marL="914400" lvl="1" indent="-330200" algn="l">
              <a:lnSpc>
                <a:spcPct val="100000"/>
              </a:lnSpc>
              <a:spcBef>
                <a:spcPts val="320"/>
              </a:spcBef>
              <a:spcAft>
                <a:spcPts val="0"/>
              </a:spcAft>
              <a:buClr>
                <a:srgbClr val="800000"/>
              </a:buClr>
              <a:buSzPts val="1600"/>
              <a:buFont typeface="Arial"/>
              <a:buChar char="•"/>
              <a:defRPr sz="1600">
                <a:solidFill>
                  <a:srgbClr val="7F7F7F"/>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 name="Google Shape;19;p2"/>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1" name="Google Shape;21;p2"/>
          <p:cNvSpPr txBox="1">
            <a:spLocks noGrp="1"/>
          </p:cNvSpPr>
          <p:nvPr>
            <p:ph type="title"/>
          </p:nvPr>
        </p:nvSpPr>
        <p:spPr>
          <a:xfrm>
            <a:off x="359509" y="366065"/>
            <a:ext cx="8229600"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E40202"/>
              </a:buClr>
              <a:buSzPts val="2400"/>
              <a:buFont typeface="Georgia"/>
              <a:buNone/>
              <a:defRPr sz="2400" b="1" cap="none">
                <a:solidFill>
                  <a:srgbClr val="E4020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7" name="Google Shape;77;p11"/>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5463780" y="1371602"/>
            <a:ext cx="4388644" cy="20574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1272781" y="-609599"/>
            <a:ext cx="4388644" cy="601980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3" name="Google Shape;83;p12"/>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FF0000"/>
              </a:buClr>
              <a:buSzPts val="1600"/>
              <a:buFont typeface="Arial"/>
              <a:buChar char="•"/>
              <a:defRPr sz="1600">
                <a:solidFill>
                  <a:srgbClr val="7F7F7F"/>
                </a:solidFill>
              </a:defRPr>
            </a:lvl1pPr>
            <a:lvl2pPr marL="914400" lvl="1" indent="-330200" algn="l" rtl="0">
              <a:lnSpc>
                <a:spcPct val="100000"/>
              </a:lnSpc>
              <a:spcBef>
                <a:spcPts val="320"/>
              </a:spcBef>
              <a:spcAft>
                <a:spcPts val="0"/>
              </a:spcAft>
              <a:buClr>
                <a:srgbClr val="800000"/>
              </a:buClr>
              <a:buSzPts val="1600"/>
              <a:buFont typeface="Arial"/>
              <a:buChar char="•"/>
              <a:defRPr sz="1600">
                <a:solidFill>
                  <a:srgbClr val="7F7F7F"/>
                </a:solidFill>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94" name="Google Shape;94;p1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5" name="Google Shape;95;p14"/>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97" name="Google Shape;97;p14"/>
          <p:cNvSpPr txBox="1">
            <a:spLocks noGrp="1"/>
          </p:cNvSpPr>
          <p:nvPr>
            <p:ph type="title"/>
          </p:nvPr>
        </p:nvSpPr>
        <p:spPr>
          <a:xfrm>
            <a:off x="359509" y="366065"/>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40202"/>
              </a:buClr>
              <a:buSzPts val="2400"/>
              <a:buFont typeface="Georgia"/>
              <a:buNone/>
              <a:defRPr sz="2400" b="1" cap="none">
                <a:solidFill>
                  <a:srgbClr val="E40202"/>
                </a:solidFill>
                <a:latin typeface="Georgia"/>
                <a:ea typeface="Georgia"/>
                <a:cs typeface="Georgia"/>
                <a:sym typeface="Georgi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40202"/>
              </a:buClr>
              <a:buSzPts val="2800"/>
              <a:buFont typeface="Source Sans Pro"/>
              <a:buNone/>
              <a:defRPr sz="2800" b="1" cap="none">
                <a:solidFill>
                  <a:srgbClr val="E4020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457203" y="1200151"/>
            <a:ext cx="4038600" cy="3394500"/>
          </a:xfrm>
          <a:prstGeom prst="rect">
            <a:avLst/>
          </a:prstGeom>
          <a:noFill/>
          <a:ln>
            <a:noFill/>
          </a:ln>
        </p:spPr>
        <p:txBody>
          <a:bodyPr spcFirstLastPara="1" wrap="square" lIns="91425" tIns="45700" rIns="91425" bIns="45700" anchor="t" anchorCtr="0">
            <a:noAutofit/>
          </a:bodyPr>
          <a:lstStyle>
            <a:lvl1pPr marL="457200" lvl="0" indent="-330200" algn="l" rtl="0">
              <a:lnSpc>
                <a:spcPct val="100000"/>
              </a:lnSpc>
              <a:spcBef>
                <a:spcPts val="320"/>
              </a:spcBef>
              <a:spcAft>
                <a:spcPts val="0"/>
              </a:spcAft>
              <a:buClr>
                <a:srgbClr val="FF0000"/>
              </a:buClr>
              <a:buSzPts val="1600"/>
              <a:buChar char="•"/>
              <a:defRPr sz="1600">
                <a:solidFill>
                  <a:srgbClr val="7F7F7F"/>
                </a:solidFill>
              </a:defRPr>
            </a:lvl1pPr>
            <a:lvl2pPr marL="914400" lvl="1" indent="-330200" algn="l" rtl="0">
              <a:lnSpc>
                <a:spcPct val="100000"/>
              </a:lnSpc>
              <a:spcBef>
                <a:spcPts val="320"/>
              </a:spcBef>
              <a:spcAft>
                <a:spcPts val="0"/>
              </a:spcAft>
              <a:buClr>
                <a:srgbClr val="7F7F7F"/>
              </a:buClr>
              <a:buSzPts val="1600"/>
              <a:buChar char="–"/>
              <a:defRPr sz="1600">
                <a:solidFill>
                  <a:srgbClr val="7F7F7F"/>
                </a:solidFill>
              </a:defRPr>
            </a:lvl2pPr>
            <a:lvl3pPr marL="1371600" lvl="2" indent="-330200" algn="l" rtl="0">
              <a:lnSpc>
                <a:spcPct val="100000"/>
              </a:lnSpc>
              <a:spcBef>
                <a:spcPts val="320"/>
              </a:spcBef>
              <a:spcAft>
                <a:spcPts val="0"/>
              </a:spcAft>
              <a:buClr>
                <a:srgbClr val="7F7F7F"/>
              </a:buClr>
              <a:buSzPts val="1600"/>
              <a:buChar char="•"/>
              <a:defRPr sz="1600">
                <a:solidFill>
                  <a:srgbClr val="7F7F7F"/>
                </a:solidFill>
              </a:defRPr>
            </a:lvl3pPr>
            <a:lvl4pPr marL="1828800" lvl="3" indent="-330200" algn="l" rtl="0">
              <a:lnSpc>
                <a:spcPct val="100000"/>
              </a:lnSpc>
              <a:spcBef>
                <a:spcPts val="320"/>
              </a:spcBef>
              <a:spcAft>
                <a:spcPts val="0"/>
              </a:spcAft>
              <a:buClr>
                <a:srgbClr val="7F7F7F"/>
              </a:buClr>
              <a:buSzPts val="1600"/>
              <a:buChar char="–"/>
              <a:defRPr sz="1600">
                <a:solidFill>
                  <a:srgbClr val="7F7F7F"/>
                </a:solidFill>
              </a:defRPr>
            </a:lvl4pPr>
            <a:lvl5pPr marL="2286000" lvl="4" indent="-330200" algn="l" rtl="0">
              <a:lnSpc>
                <a:spcPct val="100000"/>
              </a:lnSpc>
              <a:spcBef>
                <a:spcPts val="320"/>
              </a:spcBef>
              <a:spcAft>
                <a:spcPts val="0"/>
              </a:spcAft>
              <a:buClr>
                <a:srgbClr val="7F7F7F"/>
              </a:buClr>
              <a:buSzPts val="1600"/>
              <a:buChar char="»"/>
              <a:defRPr sz="1600">
                <a:solidFill>
                  <a:srgbClr val="7F7F7F"/>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01" name="Google Shape;101;p15"/>
          <p:cNvSpPr txBox="1">
            <a:spLocks noGrp="1"/>
          </p:cNvSpPr>
          <p:nvPr>
            <p:ph type="body" idx="2"/>
          </p:nvPr>
        </p:nvSpPr>
        <p:spPr>
          <a:xfrm>
            <a:off x="4648201" y="1200151"/>
            <a:ext cx="4038600" cy="3394500"/>
          </a:xfrm>
          <a:prstGeom prst="rect">
            <a:avLst/>
          </a:prstGeom>
          <a:noFill/>
          <a:ln>
            <a:noFill/>
          </a:ln>
        </p:spPr>
        <p:txBody>
          <a:bodyPr spcFirstLastPara="1" wrap="square" lIns="91425" tIns="45700" rIns="91425" bIns="45700" anchor="t" anchorCtr="0">
            <a:noAutofit/>
          </a:bodyPr>
          <a:lstStyle>
            <a:lvl1pPr marL="457200" lvl="0" indent="-330200" algn="l" rtl="0">
              <a:lnSpc>
                <a:spcPct val="100000"/>
              </a:lnSpc>
              <a:spcBef>
                <a:spcPts val="320"/>
              </a:spcBef>
              <a:spcAft>
                <a:spcPts val="0"/>
              </a:spcAft>
              <a:buClr>
                <a:srgbClr val="FF0000"/>
              </a:buClr>
              <a:buSzPts val="1600"/>
              <a:buChar char="•"/>
              <a:defRPr sz="1600">
                <a:solidFill>
                  <a:srgbClr val="7F7F7F"/>
                </a:solidFill>
              </a:defRPr>
            </a:lvl1pPr>
            <a:lvl2pPr marL="914400" lvl="1" indent="-330200" algn="l" rtl="0">
              <a:lnSpc>
                <a:spcPct val="100000"/>
              </a:lnSpc>
              <a:spcBef>
                <a:spcPts val="320"/>
              </a:spcBef>
              <a:spcAft>
                <a:spcPts val="0"/>
              </a:spcAft>
              <a:buClr>
                <a:srgbClr val="7F7F7F"/>
              </a:buClr>
              <a:buSzPts val="1600"/>
              <a:buChar char="–"/>
              <a:defRPr sz="1600">
                <a:solidFill>
                  <a:srgbClr val="7F7F7F"/>
                </a:solidFill>
              </a:defRPr>
            </a:lvl2pPr>
            <a:lvl3pPr marL="1371600" lvl="2" indent="-330200" algn="l" rtl="0">
              <a:lnSpc>
                <a:spcPct val="100000"/>
              </a:lnSpc>
              <a:spcBef>
                <a:spcPts val="320"/>
              </a:spcBef>
              <a:spcAft>
                <a:spcPts val="0"/>
              </a:spcAft>
              <a:buClr>
                <a:srgbClr val="7F7F7F"/>
              </a:buClr>
              <a:buSzPts val="1600"/>
              <a:buChar char="•"/>
              <a:defRPr sz="1600">
                <a:solidFill>
                  <a:srgbClr val="7F7F7F"/>
                </a:solidFill>
              </a:defRPr>
            </a:lvl3pPr>
            <a:lvl4pPr marL="1828800" lvl="3" indent="-330200" algn="l" rtl="0">
              <a:lnSpc>
                <a:spcPct val="100000"/>
              </a:lnSpc>
              <a:spcBef>
                <a:spcPts val="320"/>
              </a:spcBef>
              <a:spcAft>
                <a:spcPts val="0"/>
              </a:spcAft>
              <a:buClr>
                <a:srgbClr val="7F7F7F"/>
              </a:buClr>
              <a:buSzPts val="1600"/>
              <a:buChar char="–"/>
              <a:defRPr sz="1600">
                <a:solidFill>
                  <a:srgbClr val="7F7F7F"/>
                </a:solidFill>
              </a:defRPr>
            </a:lvl4pPr>
            <a:lvl5pPr marL="2286000" lvl="4" indent="-330200" algn="l" rtl="0">
              <a:lnSpc>
                <a:spcPct val="100000"/>
              </a:lnSpc>
              <a:spcBef>
                <a:spcPts val="320"/>
              </a:spcBef>
              <a:spcAft>
                <a:spcPts val="0"/>
              </a:spcAft>
              <a:buClr>
                <a:srgbClr val="7F7F7F"/>
              </a:buClr>
              <a:buSzPts val="1600"/>
              <a:buChar char="»"/>
              <a:defRPr sz="1600">
                <a:solidFill>
                  <a:srgbClr val="7F7F7F"/>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02" name="Google Shape;102;p1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3" name="Google Shape;103;p15"/>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4" y="204787"/>
            <a:ext cx="3008400" cy="871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2000"/>
              <a:buFont typeface="Source Sans Pro"/>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16"/>
          <p:cNvSpPr txBox="1">
            <a:spLocks noGrp="1"/>
          </p:cNvSpPr>
          <p:nvPr>
            <p:ph type="body" idx="1"/>
          </p:nvPr>
        </p:nvSpPr>
        <p:spPr>
          <a:xfrm>
            <a:off x="3575054" y="204790"/>
            <a:ext cx="5111700" cy="43899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dk1"/>
              </a:buClr>
              <a:buSzPts val="3200"/>
              <a:buChar char="•"/>
              <a:defRPr sz="3200"/>
            </a:lvl1pPr>
            <a:lvl2pPr marL="914400" lvl="1" indent="-406400" algn="l" rtl="0">
              <a:lnSpc>
                <a:spcPct val="100000"/>
              </a:lnSpc>
              <a:spcBef>
                <a:spcPts val="560"/>
              </a:spcBef>
              <a:spcAft>
                <a:spcPts val="0"/>
              </a:spcAft>
              <a:buClr>
                <a:schemeClr val="dk1"/>
              </a:buClr>
              <a:buSzPts val="2800"/>
              <a:buChar char="–"/>
              <a:defRPr sz="2800"/>
            </a:lvl2pPr>
            <a:lvl3pPr marL="1371600" lvl="2" indent="-381000" algn="l" rtl="0">
              <a:lnSpc>
                <a:spcPct val="100000"/>
              </a:lnSpc>
              <a:spcBef>
                <a:spcPts val="480"/>
              </a:spcBef>
              <a:spcAft>
                <a:spcPts val="0"/>
              </a:spcAft>
              <a:buClr>
                <a:schemeClr val="dk1"/>
              </a:buClr>
              <a:buSzPts val="2400"/>
              <a:buChar char="•"/>
              <a:defRPr sz="2400"/>
            </a:lvl3pPr>
            <a:lvl4pPr marL="1828800" lvl="3" indent="-355600" algn="l" rtl="0">
              <a:lnSpc>
                <a:spcPct val="100000"/>
              </a:lnSpc>
              <a:spcBef>
                <a:spcPts val="400"/>
              </a:spcBef>
              <a:spcAft>
                <a:spcPts val="0"/>
              </a:spcAft>
              <a:buClr>
                <a:schemeClr val="dk1"/>
              </a:buClr>
              <a:buSzPts val="2000"/>
              <a:buChar char="–"/>
              <a:defRPr sz="2000"/>
            </a:lvl4pPr>
            <a:lvl5pPr marL="2286000" lvl="4" indent="-355600" algn="l" rtl="0">
              <a:lnSpc>
                <a:spcPct val="100000"/>
              </a:lnSpc>
              <a:spcBef>
                <a:spcPts val="400"/>
              </a:spcBef>
              <a:spcAft>
                <a:spcPts val="0"/>
              </a:spcAft>
              <a:buClr>
                <a:schemeClr val="dk1"/>
              </a:buClr>
              <a:buSzPts val="2000"/>
              <a:buChar char="»"/>
              <a:defRPr sz="2000"/>
            </a:lvl5pPr>
            <a:lvl6pPr marL="2743200" lvl="5" indent="-355600" algn="l" rtl="0">
              <a:lnSpc>
                <a:spcPct val="100000"/>
              </a:lnSpc>
              <a:spcBef>
                <a:spcPts val="400"/>
              </a:spcBef>
              <a:spcAft>
                <a:spcPts val="0"/>
              </a:spcAft>
              <a:buClr>
                <a:schemeClr val="dk1"/>
              </a:buClr>
              <a:buSzPts val="2000"/>
              <a:buChar char="•"/>
              <a:defRPr sz="2000"/>
            </a:lvl6pPr>
            <a:lvl7pPr marL="3200400" lvl="6" indent="-355600" algn="l" rtl="0">
              <a:lnSpc>
                <a:spcPct val="100000"/>
              </a:lnSpc>
              <a:spcBef>
                <a:spcPts val="400"/>
              </a:spcBef>
              <a:spcAft>
                <a:spcPts val="0"/>
              </a:spcAft>
              <a:buClr>
                <a:schemeClr val="dk1"/>
              </a:buClr>
              <a:buSzPts val="2000"/>
              <a:buChar char="•"/>
              <a:defRPr sz="2000"/>
            </a:lvl7pPr>
            <a:lvl8pPr marL="3657600" lvl="7" indent="-355600" algn="l" rtl="0">
              <a:lnSpc>
                <a:spcPct val="100000"/>
              </a:lnSpc>
              <a:spcBef>
                <a:spcPts val="400"/>
              </a:spcBef>
              <a:spcAft>
                <a:spcPts val="0"/>
              </a:spcAft>
              <a:buClr>
                <a:schemeClr val="dk1"/>
              </a:buClr>
              <a:buSzPts val="2000"/>
              <a:buChar char="•"/>
              <a:defRPr sz="2000"/>
            </a:lvl8pPr>
            <a:lvl9pPr marL="4114800" lvl="8" indent="-355600" algn="l" rtl="0">
              <a:lnSpc>
                <a:spcPct val="100000"/>
              </a:lnSpc>
              <a:spcBef>
                <a:spcPts val="400"/>
              </a:spcBef>
              <a:spcAft>
                <a:spcPts val="0"/>
              </a:spcAft>
              <a:buClr>
                <a:schemeClr val="dk1"/>
              </a:buClr>
              <a:buSzPts val="2000"/>
              <a:buChar char="•"/>
              <a:defRPr sz="2000"/>
            </a:lvl9pPr>
          </a:lstStyle>
          <a:p>
            <a:endParaRPr/>
          </a:p>
        </p:txBody>
      </p:sp>
      <p:sp>
        <p:nvSpPr>
          <p:cNvPr id="108" name="Google Shape;108;p16"/>
          <p:cNvSpPr txBox="1">
            <a:spLocks noGrp="1"/>
          </p:cNvSpPr>
          <p:nvPr>
            <p:ph type="body" idx="2"/>
          </p:nvPr>
        </p:nvSpPr>
        <p:spPr>
          <a:xfrm>
            <a:off x="457204" y="1076327"/>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09" name="Google Shape;109;p1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0" name="Google Shape;110;p16"/>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17"/>
          <p:cNvSpPr txBox="1">
            <a:spLocks noGrp="1"/>
          </p:cNvSpPr>
          <p:nvPr>
            <p:ph type="ctrTitle"/>
          </p:nvPr>
        </p:nvSpPr>
        <p:spPr>
          <a:xfrm>
            <a:off x="685802" y="1597821"/>
            <a:ext cx="7772400" cy="11025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17"/>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5" name="Google Shape;115;p1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6" name="Google Shape;116;p17"/>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722314" y="3305176"/>
            <a:ext cx="7772400" cy="1021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4000"/>
              <a:buFont typeface="Source Sans Pro"/>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722314"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1" name="Google Shape;121;p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2" name="Google Shape;122;p18"/>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400"/>
              <a:buFont typeface="Source Sans Pro"/>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1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27" name="Google Shape;127;p1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28" name="Google Shape;128;p19"/>
          <p:cNvSpPr txBox="1">
            <a:spLocks noGrp="1"/>
          </p:cNvSpPr>
          <p:nvPr>
            <p:ph type="body" idx="3"/>
          </p:nvPr>
        </p:nvSpPr>
        <p:spPr>
          <a:xfrm>
            <a:off x="4645028" y="1151335"/>
            <a:ext cx="4041900" cy="4797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29" name="Google Shape;129;p19"/>
          <p:cNvSpPr txBox="1">
            <a:spLocks noGrp="1"/>
          </p:cNvSpPr>
          <p:nvPr>
            <p:ph type="body" idx="4"/>
          </p:nvPr>
        </p:nvSpPr>
        <p:spPr>
          <a:xfrm>
            <a:off x="4645028"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30" name="Google Shape;130;p1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1" name="Google Shape;131;p19"/>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19"/>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3"/>
        <p:cNvGrpSpPr/>
        <p:nvPr/>
      </p:nvGrpSpPr>
      <p:grpSpPr>
        <a:xfrm>
          <a:off x="0" y="0"/>
          <a:ext cx="0" cy="0"/>
          <a:chOff x="0" y="0"/>
          <a:chExt cx="0" cy="0"/>
        </a:xfrm>
      </p:grpSpPr>
      <p:sp>
        <p:nvSpPr>
          <p:cNvPr id="134" name="Google Shape;134;p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5" name="Google Shape;135;p20"/>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137" name="Google Shape;137;p20"/>
          <p:cNvSpPr txBox="1">
            <a:spLocks noGrp="1"/>
          </p:cNvSpPr>
          <p:nvPr>
            <p:ph type="title"/>
          </p:nvPr>
        </p:nvSpPr>
        <p:spPr>
          <a:xfrm>
            <a:off x="388818" y="469742"/>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40202"/>
              </a:buClr>
              <a:buSzPts val="2800"/>
              <a:buFont typeface="Source Sans Pro"/>
              <a:buNone/>
              <a:defRPr sz="2800" b="1" cap="none">
                <a:solidFill>
                  <a:srgbClr val="E4020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0" name="Google Shape;140;p21"/>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p21"/>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E40202"/>
              </a:buClr>
              <a:buSzPts val="2800"/>
              <a:buFont typeface="Source Sans Pro"/>
              <a:buNone/>
              <a:defRPr sz="2800" b="1" cap="none">
                <a:solidFill>
                  <a:srgbClr val="E4020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3" y="1200151"/>
            <a:ext cx="4038601" cy="3394472"/>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rgbClr val="FF0000"/>
              </a:buClr>
              <a:buSzPts val="1600"/>
              <a:buChar char="•"/>
              <a:defRPr sz="1600">
                <a:solidFill>
                  <a:srgbClr val="7F7F7F"/>
                </a:solidFill>
              </a:defRPr>
            </a:lvl1pPr>
            <a:lvl2pPr marL="914400" lvl="1" indent="-330200" algn="l">
              <a:lnSpc>
                <a:spcPct val="100000"/>
              </a:lnSpc>
              <a:spcBef>
                <a:spcPts val="320"/>
              </a:spcBef>
              <a:spcAft>
                <a:spcPts val="0"/>
              </a:spcAft>
              <a:buClr>
                <a:srgbClr val="7F7F7F"/>
              </a:buClr>
              <a:buSzPts val="1600"/>
              <a:buChar char="–"/>
              <a:defRPr sz="1600">
                <a:solidFill>
                  <a:srgbClr val="7F7F7F"/>
                </a:solidFill>
              </a:defRPr>
            </a:lvl2pPr>
            <a:lvl3pPr marL="1371600" lvl="2" indent="-330200" algn="l">
              <a:lnSpc>
                <a:spcPct val="100000"/>
              </a:lnSpc>
              <a:spcBef>
                <a:spcPts val="320"/>
              </a:spcBef>
              <a:spcAft>
                <a:spcPts val="0"/>
              </a:spcAft>
              <a:buClr>
                <a:srgbClr val="7F7F7F"/>
              </a:buClr>
              <a:buSzPts val="1600"/>
              <a:buChar char="•"/>
              <a:defRPr sz="1600">
                <a:solidFill>
                  <a:srgbClr val="7F7F7F"/>
                </a:solidFill>
              </a:defRPr>
            </a:lvl3pPr>
            <a:lvl4pPr marL="1828800" lvl="3" indent="-330200" algn="l">
              <a:lnSpc>
                <a:spcPct val="100000"/>
              </a:lnSpc>
              <a:spcBef>
                <a:spcPts val="320"/>
              </a:spcBef>
              <a:spcAft>
                <a:spcPts val="0"/>
              </a:spcAft>
              <a:buClr>
                <a:srgbClr val="7F7F7F"/>
              </a:buClr>
              <a:buSzPts val="1600"/>
              <a:buChar char="–"/>
              <a:defRPr sz="1600">
                <a:solidFill>
                  <a:srgbClr val="7F7F7F"/>
                </a:solidFill>
              </a:defRPr>
            </a:lvl4pPr>
            <a:lvl5pPr marL="2286000" lvl="4" indent="-330200" algn="l">
              <a:lnSpc>
                <a:spcPct val="100000"/>
              </a:lnSpc>
              <a:spcBef>
                <a:spcPts val="320"/>
              </a:spcBef>
              <a:spcAft>
                <a:spcPts val="0"/>
              </a:spcAft>
              <a:buClr>
                <a:srgbClr val="7F7F7F"/>
              </a:buClr>
              <a:buSzPts val="1600"/>
              <a:buChar char="»"/>
              <a:defRPr sz="1600">
                <a:solidFill>
                  <a:srgbClr val="7F7F7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3"/>
          <p:cNvSpPr txBox="1">
            <a:spLocks noGrp="1"/>
          </p:cNvSpPr>
          <p:nvPr>
            <p:ph type="body" idx="2"/>
          </p:nvPr>
        </p:nvSpPr>
        <p:spPr>
          <a:xfrm>
            <a:off x="4648201" y="1200151"/>
            <a:ext cx="4038601" cy="3394472"/>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rgbClr val="FF0000"/>
              </a:buClr>
              <a:buSzPts val="1600"/>
              <a:buChar char="•"/>
              <a:defRPr sz="1600">
                <a:solidFill>
                  <a:srgbClr val="7F7F7F"/>
                </a:solidFill>
              </a:defRPr>
            </a:lvl1pPr>
            <a:lvl2pPr marL="914400" lvl="1" indent="-330200" algn="l">
              <a:lnSpc>
                <a:spcPct val="100000"/>
              </a:lnSpc>
              <a:spcBef>
                <a:spcPts val="320"/>
              </a:spcBef>
              <a:spcAft>
                <a:spcPts val="0"/>
              </a:spcAft>
              <a:buClr>
                <a:srgbClr val="7F7F7F"/>
              </a:buClr>
              <a:buSzPts val="1600"/>
              <a:buChar char="–"/>
              <a:defRPr sz="1600">
                <a:solidFill>
                  <a:srgbClr val="7F7F7F"/>
                </a:solidFill>
              </a:defRPr>
            </a:lvl2pPr>
            <a:lvl3pPr marL="1371600" lvl="2" indent="-330200" algn="l">
              <a:lnSpc>
                <a:spcPct val="100000"/>
              </a:lnSpc>
              <a:spcBef>
                <a:spcPts val="320"/>
              </a:spcBef>
              <a:spcAft>
                <a:spcPts val="0"/>
              </a:spcAft>
              <a:buClr>
                <a:srgbClr val="7F7F7F"/>
              </a:buClr>
              <a:buSzPts val="1600"/>
              <a:buChar char="•"/>
              <a:defRPr sz="1600">
                <a:solidFill>
                  <a:srgbClr val="7F7F7F"/>
                </a:solidFill>
              </a:defRPr>
            </a:lvl3pPr>
            <a:lvl4pPr marL="1828800" lvl="3" indent="-330200" algn="l">
              <a:lnSpc>
                <a:spcPct val="100000"/>
              </a:lnSpc>
              <a:spcBef>
                <a:spcPts val="320"/>
              </a:spcBef>
              <a:spcAft>
                <a:spcPts val="0"/>
              </a:spcAft>
              <a:buClr>
                <a:srgbClr val="7F7F7F"/>
              </a:buClr>
              <a:buSzPts val="1600"/>
              <a:buChar char="–"/>
              <a:defRPr sz="1600">
                <a:solidFill>
                  <a:srgbClr val="7F7F7F"/>
                </a:solidFill>
              </a:defRPr>
            </a:lvl4pPr>
            <a:lvl5pPr marL="2286000" lvl="4" indent="-330200" algn="l">
              <a:lnSpc>
                <a:spcPct val="100000"/>
              </a:lnSpc>
              <a:spcBef>
                <a:spcPts val="320"/>
              </a:spcBef>
              <a:spcAft>
                <a:spcPts val="0"/>
              </a:spcAft>
              <a:buClr>
                <a:srgbClr val="7F7F7F"/>
              </a:buClr>
              <a:buSzPts val="1600"/>
              <a:buChar char="»"/>
              <a:defRPr sz="1600">
                <a:solidFill>
                  <a:srgbClr val="7F7F7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7" name="Google Shape;27;p3"/>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2000"/>
              <a:buFont typeface="Source Sans Pro"/>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4" name="Google Shape;144;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45" name="Google Shape;145;p22"/>
          <p:cNvSpPr txBox="1">
            <a:spLocks noGrp="1"/>
          </p:cNvSpPr>
          <p:nvPr>
            <p:ph type="body" idx="1"/>
          </p:nvPr>
        </p:nvSpPr>
        <p:spPr>
          <a:xfrm>
            <a:off x="1792288" y="4025505"/>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46" name="Google Shape;146;p2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7" name="Google Shape;147;p22"/>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22"/>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2" name="Google Shape;152;p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3" name="Google Shape;153;p23"/>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23"/>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rot="5400000">
            <a:off x="5463752" y="1371630"/>
            <a:ext cx="4388700" cy="20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24"/>
          <p:cNvSpPr txBox="1">
            <a:spLocks noGrp="1"/>
          </p:cNvSpPr>
          <p:nvPr>
            <p:ph type="body" idx="1"/>
          </p:nvPr>
        </p:nvSpPr>
        <p:spPr>
          <a:xfrm rot="5400000">
            <a:off x="1272754" y="-609571"/>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8" name="Google Shape;158;p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9" name="Google Shape;159;p24"/>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p24"/>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57204"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Source Sans Pr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3575054" y="204790"/>
            <a:ext cx="5111749"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2" name="Google Shape;32;p4"/>
          <p:cNvSpPr txBox="1">
            <a:spLocks noGrp="1"/>
          </p:cNvSpPr>
          <p:nvPr>
            <p:ph type="body" idx="2"/>
          </p:nvPr>
        </p:nvSpPr>
        <p:spPr>
          <a:xfrm>
            <a:off x="457204"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3" name="Google Shape;33;p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4" name="Google Shape;34;p4"/>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5"/>
          <p:cNvSpPr txBox="1">
            <a:spLocks noGrp="1"/>
          </p:cNvSpPr>
          <p:nvPr>
            <p:ph type="ctrTitle"/>
          </p:nvPr>
        </p:nvSpPr>
        <p:spPr>
          <a:xfrm>
            <a:off x="685802" y="1597821"/>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9" name="Google Shape;39;p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Google Shape;40;p5"/>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4"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Source Sans Pro"/>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722314"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5" name="Google Shape;45;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6"/>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Source Sans Pr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7"/>
          <p:cNvSpPr txBox="1">
            <a:spLocks noGrp="1"/>
          </p:cNvSpPr>
          <p:nvPr>
            <p:ph type="body" idx="3"/>
          </p:nvPr>
        </p:nvSpPr>
        <p:spPr>
          <a:xfrm>
            <a:off x="4645028" y="1151335"/>
            <a:ext cx="4041774"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3" name="Google Shape;53;p7"/>
          <p:cNvSpPr txBox="1">
            <a:spLocks noGrp="1"/>
          </p:cNvSpPr>
          <p:nvPr>
            <p:ph type="body" idx="4"/>
          </p:nvPr>
        </p:nvSpPr>
        <p:spPr>
          <a:xfrm>
            <a:off x="4645028" y="1631156"/>
            <a:ext cx="4041774"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 name="Google Shape;54;p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5" name="Google Shape;55;p7"/>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8"/>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61" name="Google Shape;61;p8"/>
          <p:cNvSpPr txBox="1">
            <a:spLocks noGrp="1"/>
          </p:cNvSpPr>
          <p:nvPr>
            <p:ph type="title"/>
          </p:nvPr>
        </p:nvSpPr>
        <p:spPr>
          <a:xfrm>
            <a:off x="388818" y="469742"/>
            <a:ext cx="8229600"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E40202"/>
              </a:buClr>
              <a:buSzPts val="2800"/>
              <a:buFont typeface="Source Sans Pro"/>
              <a:buNone/>
              <a:defRPr sz="2800" b="1" cap="none">
                <a:solidFill>
                  <a:srgbClr val="E4020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4" name="Google Shape;64;p9"/>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Source Sans Pr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69" name="Google Shape;69;p10"/>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1" name="Google Shape;71;p10"/>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1"/>
          <p:cNvSpPr/>
          <p:nvPr/>
        </p:nvSpPr>
        <p:spPr>
          <a:xfrm>
            <a:off x="0" y="-8092"/>
            <a:ext cx="9144000" cy="5143500"/>
          </a:xfrm>
          <a:prstGeom prst="rect">
            <a:avLst/>
          </a:prstGeom>
          <a:solidFill>
            <a:srgbClr val="F2F2F2"/>
          </a:solidFill>
          <a:ln>
            <a:noFill/>
          </a:ln>
          <a:effectLst>
            <a:outerShdw blurRad="40000" dist="23000" dir="5400000" rotWithShape="0">
              <a:srgbClr val="000000">
                <a:alpha val="34509"/>
              </a:srgbClr>
            </a:outerShdw>
          </a:effectLst>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1" name="Google Shape;11;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Source Sans Pro"/>
              <a:buNone/>
              <a:defRPr sz="4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Source Sans Pro"/>
                <a:ea typeface="Source Sans Pro"/>
                <a:cs typeface="Source Sans Pro"/>
                <a:sym typeface="Source Sans Pr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1"/>
          <p:cNvSpPr txBox="1">
            <a:spLocks noGrp="1"/>
          </p:cNvSpPr>
          <p:nvPr>
            <p:ph type="ftr" idx="11"/>
          </p:nvPr>
        </p:nvSpPr>
        <p:spPr>
          <a:xfrm>
            <a:off x="3124202" y="4767264"/>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1"/>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cxnSp>
        <p:nvCxnSpPr>
          <p:cNvPr id="15" name="Google Shape;15;p1"/>
          <p:cNvCxnSpPr/>
          <p:nvPr/>
        </p:nvCxnSpPr>
        <p:spPr>
          <a:xfrm>
            <a:off x="407774" y="1075207"/>
            <a:ext cx="7614905" cy="0"/>
          </a:xfrm>
          <a:prstGeom prst="straightConnector1">
            <a:avLst/>
          </a:prstGeom>
          <a:noFill/>
          <a:ln w="25400"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5"/>
        <p:cNvGrpSpPr/>
        <p:nvPr/>
      </p:nvGrpSpPr>
      <p:grpSpPr>
        <a:xfrm>
          <a:off x="0" y="0"/>
          <a:ext cx="0" cy="0"/>
          <a:chOff x="0" y="0"/>
          <a:chExt cx="0" cy="0"/>
        </a:xfrm>
      </p:grpSpPr>
      <p:sp>
        <p:nvSpPr>
          <p:cNvPr id="86" name="Google Shape;86;p13"/>
          <p:cNvSpPr/>
          <p:nvPr/>
        </p:nvSpPr>
        <p:spPr>
          <a:xfrm>
            <a:off x="0" y="-8092"/>
            <a:ext cx="9144000" cy="5143500"/>
          </a:xfrm>
          <a:prstGeom prst="rect">
            <a:avLst/>
          </a:prstGeom>
          <a:solidFill>
            <a:srgbClr val="F2F2F2"/>
          </a:solidFill>
          <a:ln>
            <a:noFill/>
          </a:ln>
          <a:effectLst>
            <a:outerShdw blurRad="40000" dist="23000" dir="5400000" rotWithShape="0">
              <a:srgbClr val="000000">
                <a:alpha val="34510"/>
              </a:srgbClr>
            </a:outerShdw>
          </a:effectLst>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87" name="Google Shape;87;p1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Source Sans Pro"/>
              <a:buNone/>
              <a:defRPr sz="4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Source Sans Pro"/>
                <a:ea typeface="Source Sans Pro"/>
                <a:cs typeface="Source Sans Pro"/>
                <a:sym typeface="Source Sans Pr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9" name="Google Shape;89;p13"/>
          <p:cNvSpPr txBox="1">
            <a:spLocks noGrp="1"/>
          </p:cNvSpPr>
          <p:nvPr>
            <p:ph type="ftr" idx="11"/>
          </p:nvPr>
        </p:nvSpPr>
        <p:spPr>
          <a:xfrm>
            <a:off x="3124202" y="4767264"/>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13"/>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cxnSp>
        <p:nvCxnSpPr>
          <p:cNvPr id="91" name="Google Shape;91;p13"/>
          <p:cNvCxnSpPr/>
          <p:nvPr/>
        </p:nvCxnSpPr>
        <p:spPr>
          <a:xfrm>
            <a:off x="407774" y="1075207"/>
            <a:ext cx="7614900" cy="0"/>
          </a:xfrm>
          <a:prstGeom prst="straightConnector1">
            <a:avLst/>
          </a:prstGeom>
          <a:noFill/>
          <a:ln w="25400"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5"/>
          <p:cNvPicPr preferRelativeResize="0"/>
          <p:nvPr/>
        </p:nvPicPr>
        <p:blipFill rotWithShape="1">
          <a:blip r:embed="rId3">
            <a:alphaModFix/>
          </a:blip>
          <a:srcRect/>
          <a:stretch/>
        </p:blipFill>
        <p:spPr>
          <a:xfrm>
            <a:off x="2181326" y="1812805"/>
            <a:ext cx="4423295" cy="1517889"/>
          </a:xfrm>
          <a:prstGeom prst="rect">
            <a:avLst/>
          </a:prstGeom>
          <a:noFill/>
          <a:ln>
            <a:noFill/>
          </a:ln>
        </p:spPr>
      </p:pic>
      <p:sp>
        <p:nvSpPr>
          <p:cNvPr id="166" name="Google Shape;166;p25"/>
          <p:cNvSpPr txBox="1"/>
          <p:nvPr/>
        </p:nvSpPr>
        <p:spPr>
          <a:xfrm>
            <a:off x="0" y="525392"/>
            <a:ext cx="898962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000" b="1">
                <a:solidFill>
                  <a:srgbClr val="002060"/>
                </a:solidFill>
                <a:latin typeface="Georgia"/>
                <a:ea typeface="Georgia"/>
                <a:cs typeface="Georgia"/>
                <a:sym typeface="Georgia"/>
              </a:rPr>
              <a:t>App/Phonebank/Filter Settings </a:t>
            </a:r>
            <a:endParaRPr sz="3000" b="1" i="0" u="none" strike="noStrike" cap="none">
              <a:solidFill>
                <a:srgbClr val="0000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r>
              <a:rPr lang="en-US">
                <a:solidFill>
                  <a:srgbClr val="002060"/>
                </a:solidFill>
                <a:latin typeface="Georgia"/>
                <a:ea typeface="Georgia"/>
                <a:cs typeface="Georgia"/>
                <a:sym typeface="Georgia"/>
              </a:rPr>
              <a:t>Setting Up the Power Dialer </a:t>
            </a:r>
            <a:endParaRPr/>
          </a:p>
        </p:txBody>
      </p:sp>
      <p:sp>
        <p:nvSpPr>
          <p:cNvPr id="246" name="Google Shape;246;p34"/>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247" name="Google Shape;247;p34"/>
          <p:cNvSpPr txBox="1"/>
          <p:nvPr/>
        </p:nvSpPr>
        <p:spPr>
          <a:xfrm>
            <a:off x="175475" y="1218175"/>
            <a:ext cx="3119700" cy="18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Georgia"/>
                <a:ea typeface="Georgia"/>
                <a:cs typeface="Georgia"/>
                <a:sym typeface="Georgia"/>
              </a:rPr>
              <a:t>You may adjust the power dialer from ratios from 1-5 ratio. </a:t>
            </a:r>
            <a:endParaRPr sz="1600">
              <a:solidFill>
                <a:schemeClr val="dk1"/>
              </a:solidFill>
              <a:latin typeface="Georgia"/>
              <a:ea typeface="Georgia"/>
              <a:cs typeface="Georgia"/>
              <a:sym typeface="Georgia"/>
            </a:endParaRPr>
          </a:p>
          <a:p>
            <a:pPr marL="0" lvl="0" indent="0" algn="l" rtl="0">
              <a:spcBef>
                <a:spcPts val="0"/>
              </a:spcBef>
              <a:spcAft>
                <a:spcPts val="0"/>
              </a:spcAft>
              <a:buNone/>
            </a:pPr>
            <a:endParaRPr sz="1600">
              <a:solidFill>
                <a:schemeClr val="dk1"/>
              </a:solidFill>
              <a:latin typeface="Georgia"/>
              <a:ea typeface="Georgia"/>
              <a:cs typeface="Georgia"/>
              <a:sym typeface="Georgia"/>
            </a:endParaRPr>
          </a:p>
          <a:p>
            <a:pPr marL="457200" lvl="0" indent="-330200" algn="l" rtl="0">
              <a:spcBef>
                <a:spcPts val="0"/>
              </a:spcBef>
              <a:spcAft>
                <a:spcPts val="0"/>
              </a:spcAft>
              <a:buClr>
                <a:schemeClr val="dk1"/>
              </a:buClr>
              <a:buSzPts val="1600"/>
              <a:buFont typeface="Georgia"/>
              <a:buAutoNum type="arabicParenR"/>
            </a:pPr>
            <a:r>
              <a:rPr lang="en-US" sz="1600">
                <a:solidFill>
                  <a:schemeClr val="dk1"/>
                </a:solidFill>
                <a:latin typeface="Georgia"/>
                <a:ea typeface="Georgia"/>
                <a:cs typeface="Georgia"/>
                <a:sym typeface="Georgia"/>
              </a:rPr>
              <a:t>Click the ratio that you would like to use. Keep in mind that for higher ratios like 1:4 or 1:5, you will need to have two things: plenty of callers and good phone numbers.</a:t>
            </a:r>
            <a:endParaRPr sz="1600">
              <a:solidFill>
                <a:schemeClr val="dk1"/>
              </a:solidFill>
              <a:latin typeface="Georgia"/>
              <a:ea typeface="Georgia"/>
              <a:cs typeface="Georgia"/>
              <a:sym typeface="Georgia"/>
            </a:endParaRPr>
          </a:p>
          <a:p>
            <a:pPr marL="457200" lvl="0" indent="-330200" algn="l" rtl="0">
              <a:spcBef>
                <a:spcPts val="0"/>
              </a:spcBef>
              <a:spcAft>
                <a:spcPts val="0"/>
              </a:spcAft>
              <a:buClr>
                <a:schemeClr val="dk1"/>
              </a:buClr>
              <a:buSzPts val="1600"/>
              <a:buFont typeface="Georgia"/>
              <a:buAutoNum type="arabicParenR"/>
            </a:pPr>
            <a:r>
              <a:rPr lang="en-US" sz="1600">
                <a:solidFill>
                  <a:schemeClr val="dk1"/>
                </a:solidFill>
                <a:latin typeface="Georgia"/>
                <a:ea typeface="Georgia"/>
                <a:cs typeface="Georgia"/>
                <a:sym typeface="Georgia"/>
              </a:rPr>
              <a:t>Click “Save.”</a:t>
            </a:r>
            <a:endParaRPr sz="1600">
              <a:solidFill>
                <a:schemeClr val="dk1"/>
              </a:solidFill>
              <a:latin typeface="Georgia"/>
              <a:ea typeface="Georgia"/>
              <a:cs typeface="Georgia"/>
              <a:sym typeface="Georgia"/>
            </a:endParaRPr>
          </a:p>
          <a:p>
            <a:pPr marL="0" lvl="0" indent="0" algn="l" rtl="0">
              <a:spcBef>
                <a:spcPts val="0"/>
              </a:spcBef>
              <a:spcAft>
                <a:spcPts val="0"/>
              </a:spcAft>
              <a:buNone/>
            </a:pPr>
            <a:r>
              <a:rPr lang="en-US" sz="1600">
                <a:solidFill>
                  <a:schemeClr val="dk1"/>
                </a:solidFill>
                <a:latin typeface="Georgia"/>
                <a:ea typeface="Georgia"/>
                <a:cs typeface="Georgia"/>
                <a:sym typeface="Georgia"/>
              </a:rPr>
              <a:t> </a:t>
            </a:r>
            <a:endParaRPr sz="1600">
              <a:solidFill>
                <a:schemeClr val="dk1"/>
              </a:solidFill>
              <a:latin typeface="Georgia"/>
              <a:ea typeface="Georgia"/>
              <a:cs typeface="Georgia"/>
              <a:sym typeface="Georgia"/>
            </a:endParaRPr>
          </a:p>
        </p:txBody>
      </p:sp>
      <p:pic>
        <p:nvPicPr>
          <p:cNvPr id="248" name="Google Shape;248;p34"/>
          <p:cNvPicPr preferRelativeResize="0"/>
          <p:nvPr/>
        </p:nvPicPr>
        <p:blipFill>
          <a:blip r:embed="rId3">
            <a:alphaModFix/>
          </a:blip>
          <a:stretch>
            <a:fillRect/>
          </a:stretch>
        </p:blipFill>
        <p:spPr>
          <a:xfrm>
            <a:off x="3200425" y="1579675"/>
            <a:ext cx="5804723" cy="2409750"/>
          </a:xfrm>
          <a:prstGeom prst="rect">
            <a:avLst/>
          </a:prstGeom>
          <a:noFill/>
          <a:ln>
            <a:noFill/>
          </a:ln>
        </p:spPr>
      </p:pic>
      <p:cxnSp>
        <p:nvCxnSpPr>
          <p:cNvPr id="249" name="Google Shape;249;p34"/>
          <p:cNvCxnSpPr/>
          <p:nvPr/>
        </p:nvCxnSpPr>
        <p:spPr>
          <a:xfrm>
            <a:off x="2050550" y="3588875"/>
            <a:ext cx="1203600" cy="1800"/>
          </a:xfrm>
          <a:prstGeom prst="straightConnector1">
            <a:avLst/>
          </a:prstGeom>
          <a:noFill/>
          <a:ln w="28575" cap="flat" cmpd="sng">
            <a:solidFill>
              <a:srgbClr val="000000"/>
            </a:solidFill>
            <a:prstDash val="solid"/>
            <a:round/>
            <a:headEnd type="none" w="med" len="med"/>
            <a:tailEnd type="triangle" w="med" len="med"/>
          </a:ln>
        </p:spPr>
      </p:cxnSp>
      <p:cxnSp>
        <p:nvCxnSpPr>
          <p:cNvPr id="250" name="Google Shape;250;p34"/>
          <p:cNvCxnSpPr/>
          <p:nvPr/>
        </p:nvCxnSpPr>
        <p:spPr>
          <a:xfrm rot="10800000" flipH="1">
            <a:off x="1966625" y="2946650"/>
            <a:ext cx="6671400" cy="9798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br>
              <a:rPr lang="en-US">
                <a:solidFill>
                  <a:srgbClr val="002060"/>
                </a:solidFill>
                <a:latin typeface="Georgia"/>
                <a:ea typeface="Georgia"/>
                <a:cs typeface="Georgia"/>
                <a:sym typeface="Georgia"/>
              </a:rPr>
            </a:br>
            <a:r>
              <a:rPr lang="en-US">
                <a:solidFill>
                  <a:srgbClr val="002060"/>
                </a:solidFill>
                <a:latin typeface="Georgia"/>
                <a:ea typeface="Georgia"/>
                <a:cs typeface="Georgia"/>
                <a:sym typeface="Georgia"/>
              </a:rPr>
              <a:t>Voter Display</a:t>
            </a:r>
            <a:endParaRPr/>
          </a:p>
        </p:txBody>
      </p:sp>
      <p:sp>
        <p:nvSpPr>
          <p:cNvPr id="256" name="Google Shape;256;p35"/>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257" name="Google Shape;257;p35"/>
          <p:cNvSpPr txBox="1"/>
          <p:nvPr/>
        </p:nvSpPr>
        <p:spPr>
          <a:xfrm>
            <a:off x="1248575" y="4371300"/>
            <a:ext cx="5964300" cy="7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eorgia"/>
                <a:ea typeface="Georgia"/>
                <a:cs typeface="Georgia"/>
                <a:sym typeface="Georgia"/>
              </a:rPr>
              <a:t>To set up the Voter Display your walkers will see in the app, click on Voter Display Options.</a:t>
            </a:r>
            <a:endParaRPr sz="1600">
              <a:latin typeface="Georgia"/>
              <a:ea typeface="Georgia"/>
              <a:cs typeface="Georgia"/>
              <a:sym typeface="Georgia"/>
            </a:endParaRPr>
          </a:p>
        </p:txBody>
      </p:sp>
      <p:cxnSp>
        <p:nvCxnSpPr>
          <p:cNvPr id="258" name="Google Shape;258;p35"/>
          <p:cNvCxnSpPr/>
          <p:nvPr/>
        </p:nvCxnSpPr>
        <p:spPr>
          <a:xfrm rot="10800000" flipH="1">
            <a:off x="5379975" y="3474950"/>
            <a:ext cx="374400" cy="453300"/>
          </a:xfrm>
          <a:prstGeom prst="straightConnector1">
            <a:avLst/>
          </a:prstGeom>
          <a:noFill/>
          <a:ln w="28575" cap="flat" cmpd="sng">
            <a:solidFill>
              <a:srgbClr val="000000"/>
            </a:solidFill>
            <a:prstDash val="solid"/>
            <a:round/>
            <a:headEnd type="none" w="med" len="med"/>
            <a:tailEnd type="triangle" w="med" len="med"/>
          </a:ln>
        </p:spPr>
      </p:cxnSp>
      <p:pic>
        <p:nvPicPr>
          <p:cNvPr id="259" name="Google Shape;259;p35"/>
          <p:cNvPicPr preferRelativeResize="0"/>
          <p:nvPr/>
        </p:nvPicPr>
        <p:blipFill>
          <a:blip r:embed="rId3">
            <a:alphaModFix/>
          </a:blip>
          <a:stretch>
            <a:fillRect/>
          </a:stretch>
        </p:blipFill>
        <p:spPr>
          <a:xfrm>
            <a:off x="1248575" y="1171750"/>
            <a:ext cx="5700852" cy="3242574"/>
          </a:xfrm>
          <a:prstGeom prst="rect">
            <a:avLst/>
          </a:prstGeom>
          <a:noFill/>
          <a:ln>
            <a:noFill/>
          </a:ln>
        </p:spPr>
      </p:pic>
      <p:cxnSp>
        <p:nvCxnSpPr>
          <p:cNvPr id="260" name="Google Shape;260;p35"/>
          <p:cNvCxnSpPr/>
          <p:nvPr/>
        </p:nvCxnSpPr>
        <p:spPr>
          <a:xfrm rot="10800000" flipH="1">
            <a:off x="5311000" y="3340325"/>
            <a:ext cx="581400" cy="10149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r>
              <a:rPr lang="en-US">
                <a:solidFill>
                  <a:srgbClr val="002060"/>
                </a:solidFill>
                <a:latin typeface="Georgia"/>
                <a:ea typeface="Georgia"/>
                <a:cs typeface="Georgia"/>
                <a:sym typeface="Georgia"/>
              </a:rPr>
              <a:t>Voter Display Options </a:t>
            </a:r>
            <a:endParaRPr/>
          </a:p>
        </p:txBody>
      </p:sp>
      <p:sp>
        <p:nvSpPr>
          <p:cNvPr id="266" name="Google Shape;266;p36"/>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267" name="Google Shape;267;p36"/>
          <p:cNvSpPr txBox="1"/>
          <p:nvPr/>
        </p:nvSpPr>
        <p:spPr>
          <a:xfrm>
            <a:off x="103100" y="1270200"/>
            <a:ext cx="30501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Georgia"/>
                <a:ea typeface="Georgia"/>
                <a:cs typeface="Georgia"/>
                <a:sym typeface="Georgia"/>
              </a:rPr>
              <a:t>You may adjust the Voter Display Options by selecting the criteria you want. Once you have selected your criteria, like Party Affiliation, Gender, etc, you may order that criteria on the left hand side. </a:t>
            </a:r>
            <a:endParaRPr>
              <a:solidFill>
                <a:schemeClr val="dk1"/>
              </a:solidFill>
              <a:latin typeface="Georgia"/>
              <a:ea typeface="Georgia"/>
              <a:cs typeface="Georgia"/>
              <a:sym typeface="Georgia"/>
            </a:endParaRPr>
          </a:p>
        </p:txBody>
      </p:sp>
      <p:pic>
        <p:nvPicPr>
          <p:cNvPr id="268" name="Google Shape;268;p36"/>
          <p:cNvPicPr preferRelativeResize="0"/>
          <p:nvPr/>
        </p:nvPicPr>
        <p:blipFill>
          <a:blip r:embed="rId3">
            <a:alphaModFix/>
          </a:blip>
          <a:stretch>
            <a:fillRect/>
          </a:stretch>
        </p:blipFill>
        <p:spPr>
          <a:xfrm>
            <a:off x="3303075" y="1316225"/>
            <a:ext cx="5621799" cy="2681175"/>
          </a:xfrm>
          <a:prstGeom prst="rect">
            <a:avLst/>
          </a:prstGeom>
          <a:noFill/>
          <a:ln>
            <a:noFill/>
          </a:ln>
        </p:spPr>
      </p:pic>
      <p:cxnSp>
        <p:nvCxnSpPr>
          <p:cNvPr id="269" name="Google Shape;269;p36"/>
          <p:cNvCxnSpPr/>
          <p:nvPr/>
        </p:nvCxnSpPr>
        <p:spPr>
          <a:xfrm>
            <a:off x="2883350" y="2477875"/>
            <a:ext cx="3372900" cy="336000"/>
          </a:xfrm>
          <a:prstGeom prst="straightConnector1">
            <a:avLst/>
          </a:prstGeom>
          <a:noFill/>
          <a:ln w="28575" cap="flat" cmpd="sng">
            <a:solidFill>
              <a:srgbClr val="000000"/>
            </a:solidFill>
            <a:prstDash val="solid"/>
            <a:round/>
            <a:headEnd type="none" w="med" len="med"/>
            <a:tailEnd type="triangle" w="med" len="med"/>
          </a:ln>
        </p:spPr>
      </p:cxnSp>
      <p:cxnSp>
        <p:nvCxnSpPr>
          <p:cNvPr id="270" name="Google Shape;270;p36"/>
          <p:cNvCxnSpPr/>
          <p:nvPr/>
        </p:nvCxnSpPr>
        <p:spPr>
          <a:xfrm rot="10800000" flipH="1">
            <a:off x="1805675" y="2918725"/>
            <a:ext cx="1672500" cy="840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35</a:t>
            </a:r>
            <a:endParaRPr/>
          </a:p>
        </p:txBody>
      </p:sp>
      <p:sp>
        <p:nvSpPr>
          <p:cNvPr id="277" name="Google Shape;277;p37"/>
          <p:cNvSpPr txBox="1">
            <a:spLocks noGrp="1"/>
          </p:cNvSpPr>
          <p:nvPr>
            <p:ph type="title"/>
          </p:nvPr>
        </p:nvSpPr>
        <p:spPr>
          <a:xfrm>
            <a:off x="359508" y="191243"/>
            <a:ext cx="8784600" cy="26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C00000"/>
              </a:buClr>
              <a:buSzPts val="2800"/>
              <a:buNone/>
            </a:pPr>
            <a:br>
              <a:rPr lang="en-US" sz="3600">
                <a:solidFill>
                  <a:srgbClr val="C00000"/>
                </a:solidFill>
                <a:latin typeface="Georgia"/>
                <a:ea typeface="Georgia"/>
                <a:cs typeface="Georgia"/>
                <a:sym typeface="Georgia"/>
              </a:rPr>
            </a:br>
            <a:r>
              <a:rPr lang="en-US" sz="2800">
                <a:solidFill>
                  <a:srgbClr val="002060"/>
                </a:solidFill>
                <a:latin typeface="Georgia"/>
                <a:ea typeface="Georgia"/>
                <a:cs typeface="Georgia"/>
                <a:sym typeface="Georgia"/>
              </a:rPr>
              <a:t>Survey Report: Customizing</a:t>
            </a:r>
            <a:endParaRPr sz="2800">
              <a:solidFill>
                <a:srgbClr val="C00000"/>
              </a:solidFill>
              <a:latin typeface="Georgia"/>
              <a:ea typeface="Georgia"/>
              <a:cs typeface="Georgia"/>
              <a:sym typeface="Georgia"/>
            </a:endParaRPr>
          </a:p>
        </p:txBody>
      </p:sp>
      <p:sp>
        <p:nvSpPr>
          <p:cNvPr id="278" name="Google Shape;278;p37"/>
          <p:cNvSpPr txBox="1"/>
          <p:nvPr/>
        </p:nvSpPr>
        <p:spPr>
          <a:xfrm>
            <a:off x="2545696" y="1203928"/>
            <a:ext cx="1904700" cy="821100"/>
          </a:xfrm>
          <a:prstGeom prst="rect">
            <a:avLst/>
          </a:prstGeom>
          <a:noFill/>
          <a:ln>
            <a:noFill/>
          </a:ln>
        </p:spPr>
        <p:txBody>
          <a:bodyPr spcFirstLastPara="1" wrap="square" lIns="91425" tIns="45700" rIns="91425" bIns="45700" anchor="t" anchorCtr="0">
            <a:noAutofit/>
          </a:bodyPr>
          <a:lstStyle/>
          <a:p>
            <a:pPr marL="342900" marR="0" lvl="0" indent="-241300" algn="l" rtl="0">
              <a:lnSpc>
                <a:spcPct val="100000"/>
              </a:lnSpc>
              <a:spcBef>
                <a:spcPts val="320"/>
              </a:spcBef>
              <a:spcAft>
                <a:spcPts val="0"/>
              </a:spcAft>
              <a:buClr>
                <a:srgbClr val="FF0000"/>
              </a:buClr>
              <a:buSzPts val="1600"/>
              <a:buFont typeface="Arial"/>
              <a:buNone/>
            </a:pPr>
            <a:endParaRPr sz="1600" b="0" i="0" u="none" strike="noStrike" cap="none">
              <a:solidFill>
                <a:srgbClr val="7F7F7F"/>
              </a:solidFill>
              <a:latin typeface="Georgia"/>
              <a:ea typeface="Georgia"/>
              <a:cs typeface="Georgia"/>
              <a:sym typeface="Georgia"/>
            </a:endParaRPr>
          </a:p>
        </p:txBody>
      </p:sp>
      <p:pic>
        <p:nvPicPr>
          <p:cNvPr id="279" name="Google Shape;279;p37"/>
          <p:cNvPicPr preferRelativeResize="0"/>
          <p:nvPr/>
        </p:nvPicPr>
        <p:blipFill>
          <a:blip r:embed="rId3">
            <a:alphaModFix/>
          </a:blip>
          <a:stretch>
            <a:fillRect/>
          </a:stretch>
        </p:blipFill>
        <p:spPr>
          <a:xfrm>
            <a:off x="296600" y="1203925"/>
            <a:ext cx="8618652" cy="2359075"/>
          </a:xfrm>
          <a:prstGeom prst="rect">
            <a:avLst/>
          </a:prstGeom>
          <a:noFill/>
          <a:ln>
            <a:noFill/>
          </a:ln>
        </p:spPr>
      </p:pic>
      <p:sp>
        <p:nvSpPr>
          <p:cNvPr id="280" name="Google Shape;280;p37"/>
          <p:cNvSpPr txBox="1"/>
          <p:nvPr/>
        </p:nvSpPr>
        <p:spPr>
          <a:xfrm>
            <a:off x="307725" y="3768900"/>
            <a:ext cx="5311200" cy="12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Georgia"/>
                <a:ea typeface="Georgia"/>
                <a:cs typeface="Georgia"/>
                <a:sym typeface="Georgia"/>
              </a:rPr>
              <a:t>To view reports by address or by voter toggle on/off the toggle report type. </a:t>
            </a:r>
            <a:endParaRPr>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r>
              <a:rPr lang="en-US">
                <a:solidFill>
                  <a:srgbClr val="002060"/>
                </a:solidFill>
                <a:latin typeface="Georgia"/>
                <a:ea typeface="Georgia"/>
                <a:cs typeface="Georgia"/>
                <a:sym typeface="Georgia"/>
              </a:rPr>
              <a:t>Voter Display Options </a:t>
            </a:r>
            <a:endParaRPr/>
          </a:p>
        </p:txBody>
      </p:sp>
      <p:sp>
        <p:nvSpPr>
          <p:cNvPr id="286" name="Google Shape;286;p38"/>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287" name="Google Shape;287;p38"/>
          <p:cNvSpPr txBox="1"/>
          <p:nvPr/>
        </p:nvSpPr>
        <p:spPr>
          <a:xfrm>
            <a:off x="310025" y="1478050"/>
            <a:ext cx="2744400" cy="19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Georgia"/>
                <a:ea typeface="Georgia"/>
                <a:cs typeface="Georgia"/>
                <a:sym typeface="Georgia"/>
              </a:rPr>
              <a:t>Select the tags you would like to be viewed by having them in the selected tags column. Then hit “Save Settings.” You may adjust these Display options at any time.</a:t>
            </a:r>
            <a:endParaRPr sz="1600">
              <a:solidFill>
                <a:schemeClr val="dk1"/>
              </a:solidFill>
              <a:latin typeface="Georgia"/>
              <a:ea typeface="Georgia"/>
              <a:cs typeface="Georgia"/>
              <a:sym typeface="Georgia"/>
            </a:endParaRPr>
          </a:p>
          <a:p>
            <a:pPr marL="0" lvl="0" indent="0" algn="l" rtl="0">
              <a:spcBef>
                <a:spcPts val="0"/>
              </a:spcBef>
              <a:spcAft>
                <a:spcPts val="0"/>
              </a:spcAft>
              <a:buNone/>
            </a:pPr>
            <a:endParaRPr>
              <a:solidFill>
                <a:schemeClr val="dk1"/>
              </a:solidFill>
              <a:latin typeface="Georgia"/>
              <a:ea typeface="Georgia"/>
              <a:cs typeface="Georgia"/>
              <a:sym typeface="Georgia"/>
            </a:endParaRPr>
          </a:p>
        </p:txBody>
      </p:sp>
      <p:pic>
        <p:nvPicPr>
          <p:cNvPr id="288" name="Google Shape;288;p38"/>
          <p:cNvPicPr preferRelativeResize="0"/>
          <p:nvPr/>
        </p:nvPicPr>
        <p:blipFill>
          <a:blip r:embed="rId3">
            <a:alphaModFix/>
          </a:blip>
          <a:stretch>
            <a:fillRect/>
          </a:stretch>
        </p:blipFill>
        <p:spPr>
          <a:xfrm>
            <a:off x="3298675" y="1182179"/>
            <a:ext cx="5504500" cy="2667504"/>
          </a:xfrm>
          <a:prstGeom prst="rect">
            <a:avLst/>
          </a:prstGeom>
          <a:noFill/>
          <a:ln>
            <a:noFill/>
          </a:ln>
        </p:spPr>
      </p:pic>
      <p:cxnSp>
        <p:nvCxnSpPr>
          <p:cNvPr id="289" name="Google Shape;289;p38"/>
          <p:cNvCxnSpPr/>
          <p:nvPr/>
        </p:nvCxnSpPr>
        <p:spPr>
          <a:xfrm>
            <a:off x="2758975" y="2453500"/>
            <a:ext cx="779400" cy="17700"/>
          </a:xfrm>
          <a:prstGeom prst="straightConnector1">
            <a:avLst/>
          </a:prstGeom>
          <a:noFill/>
          <a:ln w="28575" cap="flat" cmpd="sng">
            <a:solidFill>
              <a:srgbClr val="000000"/>
            </a:solidFill>
            <a:prstDash val="solid"/>
            <a:round/>
            <a:headEnd type="none" w="med" len="med"/>
            <a:tailEnd type="triangle" w="med" len="med"/>
          </a:ln>
        </p:spPr>
      </p:cxnSp>
      <p:cxnSp>
        <p:nvCxnSpPr>
          <p:cNvPr id="290" name="Google Shape;290;p38"/>
          <p:cNvCxnSpPr/>
          <p:nvPr/>
        </p:nvCxnSpPr>
        <p:spPr>
          <a:xfrm>
            <a:off x="2758975" y="2471200"/>
            <a:ext cx="5163000" cy="12315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br>
              <a:rPr lang="en-US">
                <a:solidFill>
                  <a:srgbClr val="002060"/>
                </a:solidFill>
                <a:latin typeface="Georgia"/>
                <a:ea typeface="Georgia"/>
                <a:cs typeface="Georgia"/>
                <a:sym typeface="Georgia"/>
              </a:rPr>
            </a:br>
            <a:r>
              <a:rPr lang="en-US">
                <a:solidFill>
                  <a:srgbClr val="002060"/>
                </a:solidFill>
                <a:latin typeface="Georgia"/>
                <a:ea typeface="Georgia"/>
                <a:cs typeface="Georgia"/>
                <a:sym typeface="Georgia"/>
              </a:rPr>
              <a:t>Set Filters</a:t>
            </a:r>
            <a:endParaRPr/>
          </a:p>
        </p:txBody>
      </p:sp>
      <p:sp>
        <p:nvSpPr>
          <p:cNvPr id="296" name="Google Shape;296;p39"/>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297" name="Google Shape;297;p39"/>
          <p:cNvSpPr txBox="1"/>
          <p:nvPr/>
        </p:nvSpPr>
        <p:spPr>
          <a:xfrm>
            <a:off x="1248575" y="4371300"/>
            <a:ext cx="5964300" cy="7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eorgia"/>
                <a:ea typeface="Georgia"/>
                <a:cs typeface="Georgia"/>
                <a:sym typeface="Georgia"/>
              </a:rPr>
              <a:t>Did you know you can create very specific universes of voters for your field team to use when they create walklists? </a:t>
            </a:r>
            <a:endParaRPr sz="1600">
              <a:latin typeface="Georgia"/>
              <a:ea typeface="Georgia"/>
              <a:cs typeface="Georgia"/>
              <a:sym typeface="Georgia"/>
            </a:endParaRPr>
          </a:p>
        </p:txBody>
      </p:sp>
      <p:cxnSp>
        <p:nvCxnSpPr>
          <p:cNvPr id="298" name="Google Shape;298;p39"/>
          <p:cNvCxnSpPr/>
          <p:nvPr/>
        </p:nvCxnSpPr>
        <p:spPr>
          <a:xfrm rot="10800000" flipH="1">
            <a:off x="5379975" y="3474950"/>
            <a:ext cx="374400" cy="453300"/>
          </a:xfrm>
          <a:prstGeom prst="straightConnector1">
            <a:avLst/>
          </a:prstGeom>
          <a:noFill/>
          <a:ln w="28575" cap="flat" cmpd="sng">
            <a:solidFill>
              <a:srgbClr val="000000"/>
            </a:solidFill>
            <a:prstDash val="solid"/>
            <a:round/>
            <a:headEnd type="none" w="med" len="med"/>
            <a:tailEnd type="triangle" w="med" len="med"/>
          </a:ln>
        </p:spPr>
      </p:cxnSp>
      <p:pic>
        <p:nvPicPr>
          <p:cNvPr id="299" name="Google Shape;299;p39"/>
          <p:cNvPicPr preferRelativeResize="0"/>
          <p:nvPr/>
        </p:nvPicPr>
        <p:blipFill>
          <a:blip r:embed="rId3">
            <a:alphaModFix/>
          </a:blip>
          <a:stretch>
            <a:fillRect/>
          </a:stretch>
        </p:blipFill>
        <p:spPr>
          <a:xfrm>
            <a:off x="1248575" y="1171750"/>
            <a:ext cx="5700852" cy="3242574"/>
          </a:xfrm>
          <a:prstGeom prst="rect">
            <a:avLst/>
          </a:prstGeom>
          <a:noFill/>
          <a:ln>
            <a:noFill/>
          </a:ln>
        </p:spPr>
      </p:pic>
      <p:cxnSp>
        <p:nvCxnSpPr>
          <p:cNvPr id="300" name="Google Shape;300;p39"/>
          <p:cNvCxnSpPr/>
          <p:nvPr/>
        </p:nvCxnSpPr>
        <p:spPr>
          <a:xfrm rot="10800000" flipH="1">
            <a:off x="5311000" y="2098925"/>
            <a:ext cx="561600" cy="22563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457200" y="3537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r>
              <a:rPr lang="en-US">
                <a:solidFill>
                  <a:srgbClr val="002060"/>
                </a:solidFill>
                <a:latin typeface="Georgia"/>
                <a:ea typeface="Georgia"/>
                <a:cs typeface="Georgia"/>
                <a:sym typeface="Georgia"/>
              </a:rPr>
              <a:t>Pre-Set Filters </a:t>
            </a:r>
            <a:endParaRPr>
              <a:solidFill>
                <a:srgbClr val="002060"/>
              </a:solidFill>
              <a:latin typeface="Georgia"/>
              <a:ea typeface="Georgia"/>
              <a:cs typeface="Georgia"/>
              <a:sym typeface="Georgia"/>
            </a:endParaRPr>
          </a:p>
        </p:txBody>
      </p:sp>
      <p:sp>
        <p:nvSpPr>
          <p:cNvPr id="306" name="Google Shape;306;p40"/>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307" name="Google Shape;307;p40"/>
          <p:cNvSpPr txBox="1"/>
          <p:nvPr/>
        </p:nvSpPr>
        <p:spPr>
          <a:xfrm>
            <a:off x="151625" y="1532900"/>
            <a:ext cx="3484200" cy="25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eorgia"/>
                <a:ea typeface="Georgia"/>
                <a:cs typeface="Georgia"/>
                <a:sym typeface="Georgia"/>
              </a:rPr>
              <a:t>To set up your filter:</a:t>
            </a:r>
            <a:endParaRPr sz="1600">
              <a:latin typeface="Georgia"/>
              <a:ea typeface="Georgia"/>
              <a:cs typeface="Georgia"/>
              <a:sym typeface="Georgia"/>
            </a:endParaRPr>
          </a:p>
          <a:p>
            <a:pPr marL="457200" lvl="0" indent="0" algn="l" rtl="0">
              <a:spcBef>
                <a:spcPts val="0"/>
              </a:spcBef>
              <a:spcAft>
                <a:spcPts val="0"/>
              </a:spcAft>
              <a:buNone/>
            </a:pP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Click on the edit box.</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Name your Filter.</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Click on the edit box to save your filter name.</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Include (or Exclude) your criteria.</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Note: You may also include or exclude voters contacted between certain date ranges.</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Once you’ve chosen your filters, hit Save.</a:t>
            </a:r>
            <a:endParaRPr sz="1600">
              <a:latin typeface="Georgia"/>
              <a:ea typeface="Georgia"/>
              <a:cs typeface="Georgia"/>
              <a:sym typeface="Georgia"/>
            </a:endParaRPr>
          </a:p>
        </p:txBody>
      </p:sp>
      <p:pic>
        <p:nvPicPr>
          <p:cNvPr id="308" name="Google Shape;308;p40"/>
          <p:cNvPicPr preferRelativeResize="0"/>
          <p:nvPr/>
        </p:nvPicPr>
        <p:blipFill>
          <a:blip r:embed="rId3">
            <a:alphaModFix/>
          </a:blip>
          <a:stretch>
            <a:fillRect/>
          </a:stretch>
        </p:blipFill>
        <p:spPr>
          <a:xfrm>
            <a:off x="3959600" y="2756900"/>
            <a:ext cx="4817175" cy="1396975"/>
          </a:xfrm>
          <a:prstGeom prst="rect">
            <a:avLst/>
          </a:prstGeom>
          <a:noFill/>
          <a:ln>
            <a:noFill/>
          </a:ln>
        </p:spPr>
      </p:pic>
      <p:pic>
        <p:nvPicPr>
          <p:cNvPr id="309" name="Google Shape;309;p40"/>
          <p:cNvPicPr preferRelativeResize="0"/>
          <p:nvPr/>
        </p:nvPicPr>
        <p:blipFill>
          <a:blip r:embed="rId4">
            <a:alphaModFix/>
          </a:blip>
          <a:stretch>
            <a:fillRect/>
          </a:stretch>
        </p:blipFill>
        <p:spPr>
          <a:xfrm>
            <a:off x="3490475" y="4430433"/>
            <a:ext cx="5559227" cy="713075"/>
          </a:xfrm>
          <a:prstGeom prst="rect">
            <a:avLst/>
          </a:prstGeom>
          <a:noFill/>
          <a:ln>
            <a:noFill/>
          </a:ln>
        </p:spPr>
      </p:pic>
      <p:cxnSp>
        <p:nvCxnSpPr>
          <p:cNvPr id="310" name="Google Shape;310;p40"/>
          <p:cNvCxnSpPr/>
          <p:nvPr/>
        </p:nvCxnSpPr>
        <p:spPr>
          <a:xfrm>
            <a:off x="2798375" y="3468425"/>
            <a:ext cx="1143000" cy="236100"/>
          </a:xfrm>
          <a:prstGeom prst="straightConnector1">
            <a:avLst/>
          </a:prstGeom>
          <a:noFill/>
          <a:ln w="28575" cap="flat" cmpd="sng">
            <a:solidFill>
              <a:srgbClr val="000000"/>
            </a:solidFill>
            <a:prstDash val="solid"/>
            <a:round/>
            <a:headEnd type="none" w="med" len="med"/>
            <a:tailEnd type="triangle" w="med" len="med"/>
          </a:ln>
        </p:spPr>
      </p:cxnSp>
      <p:cxnSp>
        <p:nvCxnSpPr>
          <p:cNvPr id="311" name="Google Shape;311;p40"/>
          <p:cNvCxnSpPr/>
          <p:nvPr/>
        </p:nvCxnSpPr>
        <p:spPr>
          <a:xfrm>
            <a:off x="3241775" y="4089175"/>
            <a:ext cx="482700" cy="621000"/>
          </a:xfrm>
          <a:prstGeom prst="straightConnector1">
            <a:avLst/>
          </a:prstGeom>
          <a:noFill/>
          <a:ln w="28575" cap="flat" cmpd="sng">
            <a:solidFill>
              <a:srgbClr val="000000"/>
            </a:solidFill>
            <a:prstDash val="solid"/>
            <a:round/>
            <a:headEnd type="none" w="med" len="med"/>
            <a:tailEnd type="triangle" w="med" len="med"/>
          </a:ln>
        </p:spPr>
      </p:cxnSp>
      <p:pic>
        <p:nvPicPr>
          <p:cNvPr id="312" name="Google Shape;312;p40"/>
          <p:cNvPicPr preferRelativeResize="0"/>
          <p:nvPr/>
        </p:nvPicPr>
        <p:blipFill>
          <a:blip r:embed="rId5">
            <a:alphaModFix/>
          </a:blip>
          <a:stretch>
            <a:fillRect/>
          </a:stretch>
        </p:blipFill>
        <p:spPr>
          <a:xfrm>
            <a:off x="4040900" y="1113400"/>
            <a:ext cx="4735876" cy="1508525"/>
          </a:xfrm>
          <a:prstGeom prst="rect">
            <a:avLst/>
          </a:prstGeom>
          <a:noFill/>
          <a:ln>
            <a:noFill/>
          </a:ln>
        </p:spPr>
      </p:pic>
      <p:cxnSp>
        <p:nvCxnSpPr>
          <p:cNvPr id="313" name="Google Shape;313;p40"/>
          <p:cNvCxnSpPr/>
          <p:nvPr/>
        </p:nvCxnSpPr>
        <p:spPr>
          <a:xfrm>
            <a:off x="2325875" y="2500000"/>
            <a:ext cx="2088000" cy="53400"/>
          </a:xfrm>
          <a:prstGeom prst="straightConnector1">
            <a:avLst/>
          </a:prstGeom>
          <a:noFill/>
          <a:ln w="28575" cap="flat" cmpd="sng">
            <a:solidFill>
              <a:srgbClr val="000000"/>
            </a:solidFill>
            <a:prstDash val="solid"/>
            <a:round/>
            <a:headEnd type="none" w="med" len="med"/>
            <a:tailEnd type="triangle" w="med" len="med"/>
          </a:ln>
        </p:spPr>
      </p:cxnSp>
      <p:cxnSp>
        <p:nvCxnSpPr>
          <p:cNvPr id="314" name="Google Shape;314;p40"/>
          <p:cNvCxnSpPr/>
          <p:nvPr/>
        </p:nvCxnSpPr>
        <p:spPr>
          <a:xfrm>
            <a:off x="2606250" y="2233325"/>
            <a:ext cx="5936100" cy="1296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br>
              <a:rPr lang="en-US">
                <a:solidFill>
                  <a:srgbClr val="002060"/>
                </a:solidFill>
                <a:latin typeface="Georgia"/>
                <a:ea typeface="Georgia"/>
                <a:cs typeface="Georgia"/>
                <a:sym typeface="Georgia"/>
              </a:rPr>
            </a:br>
            <a:r>
              <a:rPr lang="en-US">
                <a:solidFill>
                  <a:srgbClr val="002060"/>
                </a:solidFill>
                <a:latin typeface="Georgia"/>
                <a:ea typeface="Georgia"/>
                <a:cs typeface="Georgia"/>
                <a:sym typeface="Georgia"/>
              </a:rPr>
              <a:t>Settings </a:t>
            </a:r>
            <a:endParaRPr/>
          </a:p>
        </p:txBody>
      </p:sp>
      <p:sp>
        <p:nvSpPr>
          <p:cNvPr id="172" name="Google Shape;172;p26"/>
          <p:cNvSpPr txBox="1">
            <a:spLocks noGrp="1"/>
          </p:cNvSpPr>
          <p:nvPr>
            <p:ph type="sldNum" idx="12"/>
          </p:nvPr>
        </p:nvSpPr>
        <p:spPr>
          <a:xfrm>
            <a:off x="8637958" y="4718262"/>
            <a:ext cx="36732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173" name="Google Shape;173;p26"/>
          <p:cNvSpPr txBox="1"/>
          <p:nvPr/>
        </p:nvSpPr>
        <p:spPr>
          <a:xfrm>
            <a:off x="2793413" y="3777250"/>
            <a:ext cx="3450900" cy="12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eorgia"/>
                <a:ea typeface="Georgia"/>
                <a:cs typeface="Georgia"/>
                <a:sym typeface="Georgia"/>
              </a:rPr>
              <a:t>To adjust your Sidekick app settings, click on “Settings” in the upper right hand corner of your screen.</a:t>
            </a:r>
            <a:endParaRPr sz="1600">
              <a:latin typeface="Georgia"/>
              <a:ea typeface="Georgia"/>
              <a:cs typeface="Georgia"/>
              <a:sym typeface="Georgia"/>
            </a:endParaRPr>
          </a:p>
        </p:txBody>
      </p:sp>
      <p:pic>
        <p:nvPicPr>
          <p:cNvPr id="174" name="Google Shape;174;p26"/>
          <p:cNvPicPr preferRelativeResize="0"/>
          <p:nvPr/>
        </p:nvPicPr>
        <p:blipFill>
          <a:blip r:embed="rId3">
            <a:alphaModFix/>
          </a:blip>
          <a:stretch>
            <a:fillRect/>
          </a:stretch>
        </p:blipFill>
        <p:spPr>
          <a:xfrm>
            <a:off x="152400" y="1218275"/>
            <a:ext cx="8732925" cy="972825"/>
          </a:xfrm>
          <a:prstGeom prst="rect">
            <a:avLst/>
          </a:prstGeom>
          <a:noFill/>
          <a:ln>
            <a:noFill/>
          </a:ln>
        </p:spPr>
      </p:pic>
      <p:pic>
        <p:nvPicPr>
          <p:cNvPr id="175" name="Google Shape;175;p26"/>
          <p:cNvPicPr preferRelativeResize="0"/>
          <p:nvPr/>
        </p:nvPicPr>
        <p:blipFill>
          <a:blip r:embed="rId4">
            <a:alphaModFix/>
          </a:blip>
          <a:stretch>
            <a:fillRect/>
          </a:stretch>
        </p:blipFill>
        <p:spPr>
          <a:xfrm>
            <a:off x="46125" y="2335537"/>
            <a:ext cx="8839198" cy="11104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br>
              <a:rPr lang="en-US">
                <a:solidFill>
                  <a:srgbClr val="002060"/>
                </a:solidFill>
                <a:latin typeface="Georgia"/>
                <a:ea typeface="Georgia"/>
                <a:cs typeface="Georgia"/>
                <a:sym typeface="Georgia"/>
              </a:rPr>
            </a:br>
            <a:r>
              <a:rPr lang="en-US">
                <a:solidFill>
                  <a:srgbClr val="002060"/>
                </a:solidFill>
                <a:latin typeface="Georgia"/>
                <a:ea typeface="Georgia"/>
                <a:cs typeface="Georgia"/>
                <a:sym typeface="Georgia"/>
              </a:rPr>
              <a:t>Settings </a:t>
            </a:r>
            <a:endParaRPr/>
          </a:p>
        </p:txBody>
      </p:sp>
      <p:sp>
        <p:nvSpPr>
          <p:cNvPr id="181" name="Google Shape;181;p27"/>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pic>
        <p:nvPicPr>
          <p:cNvPr id="182" name="Google Shape;182;p27"/>
          <p:cNvPicPr preferRelativeResize="0"/>
          <p:nvPr/>
        </p:nvPicPr>
        <p:blipFill>
          <a:blip r:embed="rId3">
            <a:alphaModFix/>
          </a:blip>
          <a:stretch>
            <a:fillRect/>
          </a:stretch>
        </p:blipFill>
        <p:spPr>
          <a:xfrm>
            <a:off x="1244838" y="1186025"/>
            <a:ext cx="6654324" cy="2607706"/>
          </a:xfrm>
          <a:prstGeom prst="rect">
            <a:avLst/>
          </a:prstGeom>
          <a:noFill/>
          <a:ln>
            <a:noFill/>
          </a:ln>
        </p:spPr>
      </p:pic>
      <p:sp>
        <p:nvSpPr>
          <p:cNvPr id="183" name="Google Shape;183;p27"/>
          <p:cNvSpPr txBox="1"/>
          <p:nvPr/>
        </p:nvSpPr>
        <p:spPr>
          <a:xfrm>
            <a:off x="2846550" y="3793725"/>
            <a:ext cx="3450900" cy="12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eorgia"/>
                <a:ea typeface="Georgia"/>
                <a:cs typeface="Georgia"/>
                <a:sym typeface="Georgia"/>
              </a:rPr>
              <a:t>Once you have done that, you will see Sidekick’s backend settings widgets. Click on “App Settings.”</a:t>
            </a:r>
            <a:endParaRPr sz="1600">
              <a:latin typeface="Georgia"/>
              <a:ea typeface="Georgia"/>
              <a:cs typeface="Georgia"/>
              <a:sym typeface="Georgia"/>
            </a:endParaRPr>
          </a:p>
        </p:txBody>
      </p:sp>
      <p:cxnSp>
        <p:nvCxnSpPr>
          <p:cNvPr id="184" name="Google Shape;184;p27"/>
          <p:cNvCxnSpPr/>
          <p:nvPr/>
        </p:nvCxnSpPr>
        <p:spPr>
          <a:xfrm rot="10800000">
            <a:off x="2837875" y="2505350"/>
            <a:ext cx="807900" cy="12810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br>
              <a:rPr lang="en-US">
                <a:solidFill>
                  <a:srgbClr val="002060"/>
                </a:solidFill>
                <a:latin typeface="Georgia"/>
                <a:ea typeface="Georgia"/>
                <a:cs typeface="Georgia"/>
                <a:sym typeface="Georgia"/>
              </a:rPr>
            </a:br>
            <a:r>
              <a:rPr lang="en-US">
                <a:solidFill>
                  <a:srgbClr val="002060"/>
                </a:solidFill>
                <a:latin typeface="Georgia"/>
                <a:ea typeface="Georgia"/>
                <a:cs typeface="Georgia"/>
                <a:sym typeface="Georgia"/>
              </a:rPr>
              <a:t>App Settings </a:t>
            </a:r>
            <a:endParaRPr/>
          </a:p>
        </p:txBody>
      </p:sp>
      <p:sp>
        <p:nvSpPr>
          <p:cNvPr id="190" name="Google Shape;190;p28"/>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191" name="Google Shape;191;p28"/>
          <p:cNvSpPr txBox="1"/>
          <p:nvPr/>
        </p:nvSpPr>
        <p:spPr>
          <a:xfrm>
            <a:off x="1305600" y="3443575"/>
            <a:ext cx="6582000" cy="12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eorgia"/>
                <a:ea typeface="Georgia"/>
                <a:cs typeface="Georgia"/>
                <a:sym typeface="Georgia"/>
              </a:rPr>
              <a:t>App Settings currently allows Admins three options: Clock functions, Self-Assign Walklists (tied to Unassigned Walklists in the app) and Offline Walklists. You may choose which functions you would like for your users to have (or not have) with the toggles on the right.</a:t>
            </a:r>
            <a:endParaRPr sz="1600">
              <a:latin typeface="Georgia"/>
              <a:ea typeface="Georgia"/>
              <a:cs typeface="Georgia"/>
              <a:sym typeface="Georgia"/>
            </a:endParaRPr>
          </a:p>
        </p:txBody>
      </p:sp>
      <p:pic>
        <p:nvPicPr>
          <p:cNvPr id="192" name="Google Shape;192;p28"/>
          <p:cNvPicPr preferRelativeResize="0"/>
          <p:nvPr/>
        </p:nvPicPr>
        <p:blipFill>
          <a:blip r:embed="rId3">
            <a:alphaModFix/>
          </a:blip>
          <a:stretch>
            <a:fillRect/>
          </a:stretch>
        </p:blipFill>
        <p:spPr>
          <a:xfrm>
            <a:off x="569813" y="1215779"/>
            <a:ext cx="7899613" cy="20753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br>
              <a:rPr lang="en-US">
                <a:solidFill>
                  <a:srgbClr val="002060"/>
                </a:solidFill>
                <a:latin typeface="Georgia"/>
                <a:ea typeface="Georgia"/>
                <a:cs typeface="Georgia"/>
                <a:sym typeface="Georgia"/>
              </a:rPr>
            </a:br>
            <a:r>
              <a:rPr lang="en-US">
                <a:solidFill>
                  <a:srgbClr val="002060"/>
                </a:solidFill>
                <a:latin typeface="Georgia"/>
                <a:ea typeface="Georgia"/>
                <a:cs typeface="Georgia"/>
                <a:sym typeface="Georgia"/>
              </a:rPr>
              <a:t>Settings (Phonebank) </a:t>
            </a:r>
            <a:endParaRPr/>
          </a:p>
        </p:txBody>
      </p:sp>
      <p:sp>
        <p:nvSpPr>
          <p:cNvPr id="198" name="Google Shape;198;p29"/>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199" name="Google Shape;199;p29"/>
          <p:cNvSpPr txBox="1"/>
          <p:nvPr/>
        </p:nvSpPr>
        <p:spPr>
          <a:xfrm>
            <a:off x="2640725" y="3805725"/>
            <a:ext cx="3450900" cy="10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eorgia"/>
                <a:ea typeface="Georgia"/>
                <a:cs typeface="Georgia"/>
                <a:sym typeface="Georgia"/>
              </a:rPr>
              <a:t>You also set up your Phonebank in the Sidekick settings, starting with the Phonebank Caller ID.</a:t>
            </a:r>
            <a:endParaRPr sz="1600">
              <a:latin typeface="Georgia"/>
              <a:ea typeface="Georgia"/>
              <a:cs typeface="Georgia"/>
              <a:sym typeface="Georgia"/>
            </a:endParaRPr>
          </a:p>
        </p:txBody>
      </p:sp>
      <p:pic>
        <p:nvPicPr>
          <p:cNvPr id="200" name="Google Shape;200;p29"/>
          <p:cNvPicPr preferRelativeResize="0"/>
          <p:nvPr/>
        </p:nvPicPr>
        <p:blipFill>
          <a:blip r:embed="rId3">
            <a:alphaModFix/>
          </a:blip>
          <a:stretch>
            <a:fillRect/>
          </a:stretch>
        </p:blipFill>
        <p:spPr>
          <a:xfrm>
            <a:off x="2022438" y="1215779"/>
            <a:ext cx="4869422" cy="2437545"/>
          </a:xfrm>
          <a:prstGeom prst="rect">
            <a:avLst/>
          </a:prstGeom>
          <a:noFill/>
          <a:ln>
            <a:noFill/>
          </a:ln>
        </p:spPr>
      </p:pic>
      <p:cxnSp>
        <p:nvCxnSpPr>
          <p:cNvPr id="201" name="Google Shape;201;p29"/>
          <p:cNvCxnSpPr/>
          <p:nvPr/>
        </p:nvCxnSpPr>
        <p:spPr>
          <a:xfrm rot="10800000" flipH="1">
            <a:off x="4184975" y="2177075"/>
            <a:ext cx="210000" cy="17004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r>
              <a:rPr lang="en-US">
                <a:solidFill>
                  <a:srgbClr val="002060"/>
                </a:solidFill>
                <a:latin typeface="Georgia"/>
                <a:ea typeface="Georgia"/>
                <a:cs typeface="Georgia"/>
                <a:sym typeface="Georgia"/>
              </a:rPr>
              <a:t>Setting Up Caller ID </a:t>
            </a:r>
            <a:endParaRPr/>
          </a:p>
        </p:txBody>
      </p:sp>
      <p:sp>
        <p:nvSpPr>
          <p:cNvPr id="207" name="Google Shape;207;p30"/>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208" name="Google Shape;208;p30"/>
          <p:cNvSpPr txBox="1"/>
          <p:nvPr/>
        </p:nvSpPr>
        <p:spPr>
          <a:xfrm>
            <a:off x="39425" y="1063375"/>
            <a:ext cx="2433900" cy="3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To set up your Phonebank Caller ID, enter the phone number. Note it must be an actual phone such as a landline or a cell phone (not Google Voice). </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Verify the number </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Make it the default caller ID. </a:t>
            </a:r>
            <a:endParaRPr sz="1600">
              <a:latin typeface="Georgia"/>
              <a:ea typeface="Georgia"/>
              <a:cs typeface="Georgia"/>
              <a:sym typeface="Georgia"/>
            </a:endParaRPr>
          </a:p>
        </p:txBody>
      </p:sp>
      <p:pic>
        <p:nvPicPr>
          <p:cNvPr id="209" name="Google Shape;209;p30"/>
          <p:cNvPicPr preferRelativeResize="0"/>
          <p:nvPr/>
        </p:nvPicPr>
        <p:blipFill>
          <a:blip r:embed="rId3">
            <a:alphaModFix/>
          </a:blip>
          <a:stretch>
            <a:fillRect/>
          </a:stretch>
        </p:blipFill>
        <p:spPr>
          <a:xfrm>
            <a:off x="2473325" y="1512175"/>
            <a:ext cx="6510099" cy="2260350"/>
          </a:xfrm>
          <a:prstGeom prst="rect">
            <a:avLst/>
          </a:prstGeom>
          <a:noFill/>
          <a:ln>
            <a:noFill/>
          </a:ln>
        </p:spPr>
      </p:pic>
      <p:cxnSp>
        <p:nvCxnSpPr>
          <p:cNvPr id="210" name="Google Shape;210;p30"/>
          <p:cNvCxnSpPr/>
          <p:nvPr/>
        </p:nvCxnSpPr>
        <p:spPr>
          <a:xfrm rot="10800000" flipH="1">
            <a:off x="2218550" y="3093800"/>
            <a:ext cx="3100200" cy="692700"/>
          </a:xfrm>
          <a:prstGeom prst="straightConnector1">
            <a:avLst/>
          </a:prstGeom>
          <a:noFill/>
          <a:ln w="28575" cap="flat" cmpd="sng">
            <a:solidFill>
              <a:srgbClr val="000000"/>
            </a:solidFill>
            <a:prstDash val="solid"/>
            <a:round/>
            <a:headEnd type="none" w="med" len="med"/>
            <a:tailEnd type="triangle" w="med" len="med"/>
          </a:ln>
        </p:spPr>
      </p:cxnSp>
      <p:cxnSp>
        <p:nvCxnSpPr>
          <p:cNvPr id="211" name="Google Shape;211;p30"/>
          <p:cNvCxnSpPr/>
          <p:nvPr/>
        </p:nvCxnSpPr>
        <p:spPr>
          <a:xfrm rot="10800000" flipH="1">
            <a:off x="1966625" y="3149675"/>
            <a:ext cx="4569600" cy="1091700"/>
          </a:xfrm>
          <a:prstGeom prst="straightConnector1">
            <a:avLst/>
          </a:prstGeom>
          <a:noFill/>
          <a:ln w="28575" cap="flat" cmpd="sng">
            <a:solidFill>
              <a:srgbClr val="000000"/>
            </a:solidFill>
            <a:prstDash val="solid"/>
            <a:round/>
            <a:headEnd type="none" w="med" len="med"/>
            <a:tailEnd type="triangle" w="med" len="med"/>
          </a:ln>
        </p:spPr>
      </p:cxnSp>
      <p:cxnSp>
        <p:nvCxnSpPr>
          <p:cNvPr id="212" name="Google Shape;212;p30"/>
          <p:cNvCxnSpPr/>
          <p:nvPr/>
        </p:nvCxnSpPr>
        <p:spPr>
          <a:xfrm rot="10800000" flipH="1">
            <a:off x="6382325" y="3135575"/>
            <a:ext cx="90900" cy="561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br>
              <a:rPr lang="en-US">
                <a:solidFill>
                  <a:srgbClr val="002060"/>
                </a:solidFill>
                <a:latin typeface="Georgia"/>
                <a:ea typeface="Georgia"/>
                <a:cs typeface="Georgia"/>
                <a:sym typeface="Georgia"/>
              </a:rPr>
            </a:br>
            <a:r>
              <a:rPr lang="en-US">
                <a:solidFill>
                  <a:srgbClr val="002060"/>
                </a:solidFill>
                <a:latin typeface="Georgia"/>
                <a:ea typeface="Georgia"/>
                <a:cs typeface="Georgia"/>
                <a:sym typeface="Georgia"/>
              </a:rPr>
              <a:t>Settings (Phonebank) </a:t>
            </a:r>
            <a:endParaRPr/>
          </a:p>
        </p:txBody>
      </p:sp>
      <p:sp>
        <p:nvSpPr>
          <p:cNvPr id="218" name="Google Shape;218;p31"/>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219" name="Google Shape;219;p31"/>
          <p:cNvSpPr txBox="1"/>
          <p:nvPr/>
        </p:nvSpPr>
        <p:spPr>
          <a:xfrm>
            <a:off x="2734575" y="4219950"/>
            <a:ext cx="3450900" cy="7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eorgia"/>
                <a:ea typeface="Georgia"/>
                <a:cs typeface="Georgia"/>
                <a:sym typeface="Georgia"/>
              </a:rPr>
              <a:t>Once you have set up your Caller ID, move to Phonebank Voicemail.</a:t>
            </a:r>
            <a:endParaRPr sz="1600">
              <a:latin typeface="Georgia"/>
              <a:ea typeface="Georgia"/>
              <a:cs typeface="Georgia"/>
              <a:sym typeface="Georgia"/>
            </a:endParaRPr>
          </a:p>
        </p:txBody>
      </p:sp>
      <p:pic>
        <p:nvPicPr>
          <p:cNvPr id="220" name="Google Shape;220;p31"/>
          <p:cNvPicPr preferRelativeResize="0"/>
          <p:nvPr/>
        </p:nvPicPr>
        <p:blipFill>
          <a:blip r:embed="rId3">
            <a:alphaModFix/>
          </a:blip>
          <a:stretch>
            <a:fillRect/>
          </a:stretch>
        </p:blipFill>
        <p:spPr>
          <a:xfrm>
            <a:off x="2159724" y="1310775"/>
            <a:ext cx="4319675" cy="2818625"/>
          </a:xfrm>
          <a:prstGeom prst="rect">
            <a:avLst/>
          </a:prstGeom>
          <a:noFill/>
          <a:ln>
            <a:noFill/>
          </a:ln>
        </p:spPr>
      </p:pic>
      <p:cxnSp>
        <p:nvCxnSpPr>
          <p:cNvPr id="221" name="Google Shape;221;p31"/>
          <p:cNvCxnSpPr/>
          <p:nvPr/>
        </p:nvCxnSpPr>
        <p:spPr>
          <a:xfrm rot="10800000" flipH="1">
            <a:off x="4212975" y="2218850"/>
            <a:ext cx="546000" cy="21135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r>
              <a:rPr lang="en-US">
                <a:solidFill>
                  <a:srgbClr val="002060"/>
                </a:solidFill>
                <a:latin typeface="Georgia"/>
                <a:ea typeface="Georgia"/>
                <a:cs typeface="Georgia"/>
                <a:sym typeface="Georgia"/>
              </a:rPr>
              <a:t>Setting Up Voicemail </a:t>
            </a:r>
            <a:endParaRPr/>
          </a:p>
        </p:txBody>
      </p:sp>
      <p:sp>
        <p:nvSpPr>
          <p:cNvPr id="227" name="Google Shape;227;p32"/>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228" name="Google Shape;228;p32"/>
          <p:cNvSpPr txBox="1"/>
          <p:nvPr/>
        </p:nvSpPr>
        <p:spPr>
          <a:xfrm>
            <a:off x="139375" y="1344875"/>
            <a:ext cx="2340300" cy="19299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Record your voicemail as an MP3</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Upload your voicemail by dragging the file or uploading it. </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arenR"/>
            </a:pPr>
            <a:r>
              <a:rPr lang="en-US" sz="1600">
                <a:latin typeface="Georgia"/>
                <a:ea typeface="Georgia"/>
                <a:cs typeface="Georgia"/>
                <a:sym typeface="Georgia"/>
              </a:rPr>
              <a:t>Make it the default voicemail.</a:t>
            </a:r>
            <a:endParaRPr sz="1600">
              <a:latin typeface="Georgia"/>
              <a:ea typeface="Georgia"/>
              <a:cs typeface="Georgia"/>
              <a:sym typeface="Georgia"/>
            </a:endParaRPr>
          </a:p>
        </p:txBody>
      </p:sp>
      <p:pic>
        <p:nvPicPr>
          <p:cNvPr id="229" name="Google Shape;229;p32"/>
          <p:cNvPicPr preferRelativeResize="0"/>
          <p:nvPr/>
        </p:nvPicPr>
        <p:blipFill>
          <a:blip r:embed="rId3">
            <a:alphaModFix/>
          </a:blip>
          <a:stretch>
            <a:fillRect/>
          </a:stretch>
        </p:blipFill>
        <p:spPr>
          <a:xfrm>
            <a:off x="2568500" y="1264400"/>
            <a:ext cx="6311348" cy="2614695"/>
          </a:xfrm>
          <a:prstGeom prst="rect">
            <a:avLst/>
          </a:prstGeom>
          <a:noFill/>
          <a:ln>
            <a:noFill/>
          </a:ln>
        </p:spPr>
      </p:pic>
      <p:cxnSp>
        <p:nvCxnSpPr>
          <p:cNvPr id="230" name="Google Shape;230;p32"/>
          <p:cNvCxnSpPr/>
          <p:nvPr/>
        </p:nvCxnSpPr>
        <p:spPr>
          <a:xfrm rot="10800000" flipH="1">
            <a:off x="2662100" y="2640600"/>
            <a:ext cx="2294100" cy="46200"/>
          </a:xfrm>
          <a:prstGeom prst="straightConnector1">
            <a:avLst/>
          </a:prstGeom>
          <a:noFill/>
          <a:ln w="28575" cap="flat" cmpd="sng">
            <a:solidFill>
              <a:srgbClr val="000000"/>
            </a:solidFill>
            <a:prstDash val="solid"/>
            <a:round/>
            <a:headEnd type="none" w="med" len="med"/>
            <a:tailEnd type="triangle" w="med" len="med"/>
          </a:ln>
        </p:spPr>
      </p:cxnSp>
      <p:cxnSp>
        <p:nvCxnSpPr>
          <p:cNvPr id="231" name="Google Shape;231;p32"/>
          <p:cNvCxnSpPr/>
          <p:nvPr/>
        </p:nvCxnSpPr>
        <p:spPr>
          <a:xfrm>
            <a:off x="2676175" y="2686800"/>
            <a:ext cx="4723800" cy="9393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060"/>
              </a:buClr>
              <a:buSzPts val="2800"/>
              <a:buFont typeface="Georgia"/>
              <a:buNone/>
            </a:pPr>
            <a:br>
              <a:rPr lang="en-US">
                <a:solidFill>
                  <a:srgbClr val="002060"/>
                </a:solidFill>
                <a:latin typeface="Georgia"/>
                <a:ea typeface="Georgia"/>
                <a:cs typeface="Georgia"/>
                <a:sym typeface="Georgia"/>
              </a:rPr>
            </a:br>
            <a:r>
              <a:rPr lang="en-US">
                <a:solidFill>
                  <a:srgbClr val="002060"/>
                </a:solidFill>
                <a:latin typeface="Georgia"/>
                <a:ea typeface="Georgia"/>
                <a:cs typeface="Georgia"/>
                <a:sym typeface="Georgia"/>
              </a:rPr>
              <a:t>Settings (Phonebank) </a:t>
            </a:r>
            <a:endParaRPr/>
          </a:p>
        </p:txBody>
      </p:sp>
      <p:sp>
        <p:nvSpPr>
          <p:cNvPr id="237" name="Google Shape;237;p33"/>
          <p:cNvSpPr txBox="1">
            <a:spLocks noGrp="1"/>
          </p:cNvSpPr>
          <p:nvPr>
            <p:ph type="sldNum" idx="12"/>
          </p:nvPr>
        </p:nvSpPr>
        <p:spPr>
          <a:xfrm>
            <a:off x="8637958" y="4718262"/>
            <a:ext cx="3672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r>
              <a:rPr lang="en-US"/>
              <a:t>33</a:t>
            </a:r>
            <a:endParaRPr/>
          </a:p>
        </p:txBody>
      </p:sp>
      <p:sp>
        <p:nvSpPr>
          <p:cNvPr id="238" name="Google Shape;238;p33"/>
          <p:cNvSpPr txBox="1"/>
          <p:nvPr/>
        </p:nvSpPr>
        <p:spPr>
          <a:xfrm>
            <a:off x="2790575" y="4206450"/>
            <a:ext cx="3409800" cy="7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eorgia"/>
                <a:ea typeface="Georgia"/>
                <a:cs typeface="Georgia"/>
                <a:sym typeface="Georgia"/>
              </a:rPr>
              <a:t>Once you have set up your Caller ID and Voicemail, you can now set up your Power Dialer ratio.</a:t>
            </a:r>
            <a:endParaRPr sz="1600">
              <a:latin typeface="Georgia"/>
              <a:ea typeface="Georgia"/>
              <a:cs typeface="Georgia"/>
              <a:sym typeface="Georgia"/>
            </a:endParaRPr>
          </a:p>
        </p:txBody>
      </p:sp>
      <p:pic>
        <p:nvPicPr>
          <p:cNvPr id="239" name="Google Shape;239;p33"/>
          <p:cNvPicPr preferRelativeResize="0"/>
          <p:nvPr/>
        </p:nvPicPr>
        <p:blipFill>
          <a:blip r:embed="rId3">
            <a:alphaModFix/>
          </a:blip>
          <a:stretch>
            <a:fillRect/>
          </a:stretch>
        </p:blipFill>
        <p:spPr>
          <a:xfrm>
            <a:off x="2386500" y="1201775"/>
            <a:ext cx="4539274" cy="2961900"/>
          </a:xfrm>
          <a:prstGeom prst="rect">
            <a:avLst/>
          </a:prstGeom>
          <a:noFill/>
          <a:ln>
            <a:noFill/>
          </a:ln>
        </p:spPr>
      </p:pic>
      <p:cxnSp>
        <p:nvCxnSpPr>
          <p:cNvPr id="240" name="Google Shape;240;p33"/>
          <p:cNvCxnSpPr/>
          <p:nvPr/>
        </p:nvCxnSpPr>
        <p:spPr>
          <a:xfrm rot="10800000" flipH="1">
            <a:off x="5199675" y="2211950"/>
            <a:ext cx="622800" cy="20574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759</Words>
  <Application>Microsoft Macintosh PowerPoint</Application>
  <PresentationFormat>On-screen Show (16:9)</PresentationFormat>
  <Paragraphs>72</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Source Sans Pro</vt:lpstr>
      <vt:lpstr>Georgia</vt:lpstr>
      <vt:lpstr>Calibri</vt:lpstr>
      <vt:lpstr>Office Theme</vt:lpstr>
      <vt:lpstr>Office Theme</vt:lpstr>
      <vt:lpstr>PowerPoint Presentation</vt:lpstr>
      <vt:lpstr> Settings </vt:lpstr>
      <vt:lpstr> Settings </vt:lpstr>
      <vt:lpstr> App Settings </vt:lpstr>
      <vt:lpstr> Settings (Phonebank) </vt:lpstr>
      <vt:lpstr>Setting Up Caller ID </vt:lpstr>
      <vt:lpstr> Settings (Phonebank) </vt:lpstr>
      <vt:lpstr>Setting Up Voicemail </vt:lpstr>
      <vt:lpstr> Settings (Phonebank) </vt:lpstr>
      <vt:lpstr>Setting Up the Power Dialer </vt:lpstr>
      <vt:lpstr> Voter Display</vt:lpstr>
      <vt:lpstr>Voter Display Options </vt:lpstr>
      <vt:lpstr> Survey Report: Customizing</vt:lpstr>
      <vt:lpstr>Voter Display Options </vt:lpstr>
      <vt:lpstr> Set Filters</vt:lpstr>
      <vt:lpstr>Pre-Set Filters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 Lagergren</cp:lastModifiedBy>
  <cp:revision>1</cp:revision>
  <dcterms:modified xsi:type="dcterms:W3CDTF">2019-11-22T20:45:23Z</dcterms:modified>
</cp:coreProperties>
</file>