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39" d="100"/>
          <a:sy n="139" d="100"/>
        </p:scale>
        <p:origin x="176" y="5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dfeb4105da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dfeb4105da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dfeb4105da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dfeb4105da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dfeb4105da_0_2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dfeb4105da_0_2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dfeb4105da_0_2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dfeb4105da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dfeb4105da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2dfeb4105da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dfeb4105da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dfeb4105da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0dd00d16a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20dd00d16a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0dd00d16aa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20dd00d16a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0dd00d16a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0dd00d16a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dfeb4105da_0_2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dfeb4105da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2dfeb4105da_0_2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2dfeb4105da_0_2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dfeb4105d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dfeb4105d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dfeb4105da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dfeb4105d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dfeb4105da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dfeb4105d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dfeb4105da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dfeb4105da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dfeb4105da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2dfeb4105da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2dfeb4105da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2dfeb4105da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0"/>
              </a:spcBef>
              <a:spcAft>
                <a:spcPts val="0"/>
              </a:spcAft>
              <a:buClr>
                <a:schemeClr val="dk2"/>
              </a:buClr>
              <a:buSzPts val="1400"/>
              <a:buChar char="○"/>
              <a:defRPr>
                <a:solidFill>
                  <a:schemeClr val="dk2"/>
                </a:solidFill>
              </a:defRPr>
            </a:lvl2pPr>
            <a:lvl3pPr marL="1371600" lvl="2" indent="-317500" rtl="0">
              <a:lnSpc>
                <a:spcPct val="115000"/>
              </a:lnSpc>
              <a:spcBef>
                <a:spcPts val="0"/>
              </a:spcBef>
              <a:spcAft>
                <a:spcPts val="0"/>
              </a:spcAft>
              <a:buClr>
                <a:schemeClr val="dk2"/>
              </a:buClr>
              <a:buSzPts val="1400"/>
              <a:buChar char="■"/>
              <a:defRPr>
                <a:solidFill>
                  <a:schemeClr val="dk2"/>
                </a:solidFill>
              </a:defRPr>
            </a:lvl3pPr>
            <a:lvl4pPr marL="1828800" lvl="3" indent="-317500" rtl="0">
              <a:lnSpc>
                <a:spcPct val="115000"/>
              </a:lnSpc>
              <a:spcBef>
                <a:spcPts val="0"/>
              </a:spcBef>
              <a:spcAft>
                <a:spcPts val="0"/>
              </a:spcAft>
              <a:buClr>
                <a:schemeClr val="dk2"/>
              </a:buClr>
              <a:buSzPts val="1400"/>
              <a:buChar char="●"/>
              <a:defRPr>
                <a:solidFill>
                  <a:schemeClr val="dk2"/>
                </a:solidFill>
              </a:defRPr>
            </a:lvl4pPr>
            <a:lvl5pPr marL="2286000" lvl="4" indent="-317500" rtl="0">
              <a:lnSpc>
                <a:spcPct val="115000"/>
              </a:lnSpc>
              <a:spcBef>
                <a:spcPts val="0"/>
              </a:spcBef>
              <a:spcAft>
                <a:spcPts val="0"/>
              </a:spcAft>
              <a:buClr>
                <a:schemeClr val="dk2"/>
              </a:buClr>
              <a:buSzPts val="1400"/>
              <a:buChar char="○"/>
              <a:defRPr>
                <a:solidFill>
                  <a:schemeClr val="dk2"/>
                </a:solidFill>
              </a:defRPr>
            </a:lvl5pPr>
            <a:lvl6pPr marL="2743200" lvl="5" indent="-317500" rtl="0">
              <a:lnSpc>
                <a:spcPct val="115000"/>
              </a:lnSpc>
              <a:spcBef>
                <a:spcPts val="0"/>
              </a:spcBef>
              <a:spcAft>
                <a:spcPts val="0"/>
              </a:spcAft>
              <a:buClr>
                <a:schemeClr val="dk2"/>
              </a:buClr>
              <a:buSzPts val="1400"/>
              <a:buChar char="■"/>
              <a:defRPr>
                <a:solidFill>
                  <a:schemeClr val="dk2"/>
                </a:solidFill>
              </a:defRPr>
            </a:lvl6pPr>
            <a:lvl7pPr marL="3200400" lvl="6" indent="-317500" rtl="0">
              <a:lnSpc>
                <a:spcPct val="115000"/>
              </a:lnSpc>
              <a:spcBef>
                <a:spcPts val="0"/>
              </a:spcBef>
              <a:spcAft>
                <a:spcPts val="0"/>
              </a:spcAft>
              <a:buClr>
                <a:schemeClr val="dk2"/>
              </a:buClr>
              <a:buSzPts val="1400"/>
              <a:buChar char="●"/>
              <a:defRPr>
                <a:solidFill>
                  <a:schemeClr val="dk2"/>
                </a:solidFill>
              </a:defRPr>
            </a:lvl7pPr>
            <a:lvl8pPr marL="3657600" lvl="7" indent="-317500" rtl="0">
              <a:lnSpc>
                <a:spcPct val="115000"/>
              </a:lnSpc>
              <a:spcBef>
                <a:spcPts val="0"/>
              </a:spcBef>
              <a:spcAft>
                <a:spcPts val="0"/>
              </a:spcAft>
              <a:buClr>
                <a:schemeClr val="dk2"/>
              </a:buClr>
              <a:buSzPts val="1400"/>
              <a:buChar char="○"/>
              <a:defRPr>
                <a:solidFill>
                  <a:schemeClr val="dk2"/>
                </a:solidFill>
              </a:defRPr>
            </a:lvl8pPr>
            <a:lvl9pPr marL="4114800" lvl="8" indent="-317500" rtl="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https://support.apple.com/guide/iphone/quit-and-reopen-an-app-iph83bfec492/io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support.google.com/android/answer/9079646?hl=en#zippy=%2Cclose-app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support.apple.com/es-lamr/102629"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support.google.com/googleplay/answer/113412?hl=e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peedtest.net"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upport.apple.com/en-us/118259"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hyperlink" Target="https://www.ifixit.com/Guide/How+to+Hard+Restart+an+Android+Phone/107479"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support.apple.com/guide/iphone/remove-or-delete-apps-iph248b543ca/io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support.google.com/android/answer/13627402?hl=en"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help.doxy.me/en/articles/836274-camera-and-microphone-permission-safari" TargetMode="External"/><Relationship Id="rId7"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hyperlink" Target="https://help.doxy.me/en/articles/3867526-camera-and-microphone-permission-edge" TargetMode="External"/><Relationship Id="rId4" Type="http://schemas.openxmlformats.org/officeDocument/2006/relationships/hyperlink" Target="https://support.mozilla.org/en-US/kb/how-manage-your-camera-and-microphone-permissio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support.apple.com/en-us/102590"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https://support.google.com/googleplay/answer/113409?hl=e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play.google.com/store/apps/details?id=com.campaignsidekick.vote&amp;pcampaignid=web_share" TargetMode="External"/><Relationship Id="rId5" Type="http://schemas.openxmlformats.org/officeDocument/2006/relationships/hyperlink" Target="https://apps.apple.com/us/app/campaign-sidekick/id1436939952"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4000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Campaign Sidekick Troubleshooting Guide</a:t>
            </a:r>
            <a:endParaRPr/>
          </a:p>
        </p:txBody>
      </p:sp>
      <p:pic>
        <p:nvPicPr>
          <p:cNvPr id="55" name="Google Shape;55;p13"/>
          <p:cNvPicPr preferRelativeResize="0"/>
          <p:nvPr/>
        </p:nvPicPr>
        <p:blipFill>
          <a:blip r:embed="rId3">
            <a:alphaModFix/>
          </a:blip>
          <a:stretch>
            <a:fillRect/>
          </a:stretch>
        </p:blipFill>
        <p:spPr>
          <a:xfrm>
            <a:off x="681688" y="670249"/>
            <a:ext cx="7780623" cy="26760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App Troubleshooting Step 2 - Reset App</a:t>
            </a:r>
            <a:endParaRPr/>
          </a:p>
          <a:p>
            <a:pPr marL="0" lvl="0" indent="0" algn="l" rtl="0">
              <a:spcBef>
                <a:spcPts val="0"/>
              </a:spcBef>
              <a:spcAft>
                <a:spcPts val="0"/>
              </a:spcAft>
              <a:buNone/>
            </a:pPr>
            <a:endParaRPr/>
          </a:p>
        </p:txBody>
      </p:sp>
      <p:sp>
        <p:nvSpPr>
          <p:cNvPr id="138" name="Google Shape;138;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second troubleshooting step is to reset the app. </a:t>
            </a:r>
            <a:endParaRPr/>
          </a:p>
        </p:txBody>
      </p:sp>
      <p:pic>
        <p:nvPicPr>
          <p:cNvPr id="139" name="Google Shape;139;p22"/>
          <p:cNvPicPr preferRelativeResize="0"/>
          <p:nvPr/>
        </p:nvPicPr>
        <p:blipFill>
          <a:blip r:embed="rId3">
            <a:alphaModFix/>
          </a:blip>
          <a:stretch>
            <a:fillRect/>
          </a:stretch>
        </p:blipFill>
        <p:spPr>
          <a:xfrm>
            <a:off x="750650" y="1908075"/>
            <a:ext cx="1391574" cy="3015823"/>
          </a:xfrm>
          <a:prstGeom prst="rect">
            <a:avLst/>
          </a:prstGeom>
          <a:noFill/>
          <a:ln>
            <a:noFill/>
          </a:ln>
        </p:spPr>
      </p:pic>
      <p:pic>
        <p:nvPicPr>
          <p:cNvPr id="140" name="Google Shape;140;p22"/>
          <p:cNvPicPr preferRelativeResize="0"/>
          <p:nvPr/>
        </p:nvPicPr>
        <p:blipFill>
          <a:blip r:embed="rId4">
            <a:alphaModFix/>
          </a:blip>
          <a:stretch>
            <a:fillRect/>
          </a:stretch>
        </p:blipFill>
        <p:spPr>
          <a:xfrm>
            <a:off x="3857063" y="1908075"/>
            <a:ext cx="1429875" cy="3098798"/>
          </a:xfrm>
          <a:prstGeom prst="rect">
            <a:avLst/>
          </a:prstGeom>
          <a:noFill/>
          <a:ln>
            <a:noFill/>
          </a:ln>
        </p:spPr>
      </p:pic>
      <p:cxnSp>
        <p:nvCxnSpPr>
          <p:cNvPr id="141" name="Google Shape;141;p22"/>
          <p:cNvCxnSpPr/>
          <p:nvPr/>
        </p:nvCxnSpPr>
        <p:spPr>
          <a:xfrm rot="10800000">
            <a:off x="2113050" y="2191050"/>
            <a:ext cx="385500" cy="234300"/>
          </a:xfrm>
          <a:prstGeom prst="straightConnector1">
            <a:avLst/>
          </a:prstGeom>
          <a:noFill/>
          <a:ln w="9525" cap="flat" cmpd="sng">
            <a:solidFill>
              <a:srgbClr val="FF0000"/>
            </a:solidFill>
            <a:prstDash val="solid"/>
            <a:round/>
            <a:headEnd type="none" w="med" len="med"/>
            <a:tailEnd type="triangle" w="med" len="med"/>
          </a:ln>
        </p:spPr>
      </p:cxnSp>
      <p:sp>
        <p:nvSpPr>
          <p:cNvPr id="142" name="Google Shape;142;p22"/>
          <p:cNvSpPr txBox="1"/>
          <p:nvPr/>
        </p:nvSpPr>
        <p:spPr>
          <a:xfrm>
            <a:off x="2474150" y="2191050"/>
            <a:ext cx="1337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Press the button that looks like three horizontal lines to go to the main menu.</a:t>
            </a:r>
            <a:endParaRPr sz="800">
              <a:solidFill>
                <a:schemeClr val="dk1"/>
              </a:solidFill>
            </a:endParaRPr>
          </a:p>
        </p:txBody>
      </p:sp>
      <p:cxnSp>
        <p:nvCxnSpPr>
          <p:cNvPr id="143" name="Google Shape;143;p22"/>
          <p:cNvCxnSpPr/>
          <p:nvPr/>
        </p:nvCxnSpPr>
        <p:spPr>
          <a:xfrm flipH="1">
            <a:off x="4216175" y="2562000"/>
            <a:ext cx="1273800" cy="590400"/>
          </a:xfrm>
          <a:prstGeom prst="straightConnector1">
            <a:avLst/>
          </a:prstGeom>
          <a:noFill/>
          <a:ln w="9525" cap="flat" cmpd="sng">
            <a:solidFill>
              <a:srgbClr val="FF0000"/>
            </a:solidFill>
            <a:prstDash val="solid"/>
            <a:round/>
            <a:headEnd type="none" w="med" len="med"/>
            <a:tailEnd type="triangle" w="med" len="med"/>
          </a:ln>
        </p:spPr>
      </p:cxnSp>
      <p:sp>
        <p:nvSpPr>
          <p:cNvPr id="144" name="Google Shape;144;p22"/>
          <p:cNvSpPr txBox="1"/>
          <p:nvPr/>
        </p:nvSpPr>
        <p:spPr>
          <a:xfrm>
            <a:off x="5489975" y="2356200"/>
            <a:ext cx="663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Press “Extras”</a:t>
            </a:r>
            <a:endParaRPr sz="800">
              <a:solidFill>
                <a:schemeClr val="dk1"/>
              </a:solidFill>
            </a:endParaRPr>
          </a:p>
        </p:txBody>
      </p:sp>
      <p:pic>
        <p:nvPicPr>
          <p:cNvPr id="145" name="Google Shape;145;p22"/>
          <p:cNvPicPr preferRelativeResize="0"/>
          <p:nvPr/>
        </p:nvPicPr>
        <p:blipFill>
          <a:blip r:embed="rId5">
            <a:alphaModFix/>
          </a:blip>
          <a:stretch>
            <a:fillRect/>
          </a:stretch>
        </p:blipFill>
        <p:spPr>
          <a:xfrm>
            <a:off x="6459075" y="1908063"/>
            <a:ext cx="1468350" cy="3182177"/>
          </a:xfrm>
          <a:prstGeom prst="rect">
            <a:avLst/>
          </a:prstGeom>
          <a:noFill/>
          <a:ln>
            <a:noFill/>
          </a:ln>
        </p:spPr>
      </p:pic>
      <p:cxnSp>
        <p:nvCxnSpPr>
          <p:cNvPr id="146" name="Google Shape;146;p22"/>
          <p:cNvCxnSpPr/>
          <p:nvPr/>
        </p:nvCxnSpPr>
        <p:spPr>
          <a:xfrm rot="10800000">
            <a:off x="7207700" y="2483900"/>
            <a:ext cx="1059000" cy="0"/>
          </a:xfrm>
          <a:prstGeom prst="straightConnector1">
            <a:avLst/>
          </a:prstGeom>
          <a:noFill/>
          <a:ln w="9525" cap="flat" cmpd="sng">
            <a:solidFill>
              <a:srgbClr val="FF0000"/>
            </a:solidFill>
            <a:prstDash val="solid"/>
            <a:round/>
            <a:headEnd type="none" w="med" len="med"/>
            <a:tailEnd type="triangle" w="med" len="med"/>
          </a:ln>
        </p:spPr>
      </p:cxnSp>
      <p:sp>
        <p:nvSpPr>
          <p:cNvPr id="147" name="Google Shape;147;p22"/>
          <p:cNvSpPr txBox="1"/>
          <p:nvPr/>
        </p:nvSpPr>
        <p:spPr>
          <a:xfrm>
            <a:off x="8266700" y="2268350"/>
            <a:ext cx="914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Press “Reset App”</a:t>
            </a:r>
            <a:endParaRPr sz="8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App Troubleshooting Step 3 - Close the App Window</a:t>
            </a:r>
            <a:endParaRPr/>
          </a:p>
        </p:txBody>
      </p:sp>
      <p:sp>
        <p:nvSpPr>
          <p:cNvPr id="153" name="Google Shape;153;p2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third troubleshooting tip is to close the app window (stop it from running in the background). Iphone users can get additional instructions on how to close the app </a:t>
            </a:r>
            <a:r>
              <a:rPr lang="en" u="sng">
                <a:solidFill>
                  <a:schemeClr val="hlink"/>
                </a:solidFill>
                <a:hlinkClick r:id="rId3"/>
              </a:rPr>
              <a:t>here</a:t>
            </a:r>
            <a:r>
              <a:rPr lang="en"/>
              <a:t> and android users can get additional instructions </a:t>
            </a:r>
            <a:r>
              <a:rPr lang="en" u="sng">
                <a:solidFill>
                  <a:schemeClr val="hlink"/>
                </a:solidFill>
                <a:hlinkClick r:id="rId4"/>
              </a:rPr>
              <a:t>here</a:t>
            </a:r>
            <a:r>
              <a:rPr lang="en"/>
              <a: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App Troubleshooting Step 4 - Check that the Sidekick App is Up to Date</a:t>
            </a:r>
            <a:endParaRPr/>
          </a:p>
          <a:p>
            <a:pPr marL="0" lvl="0" indent="0" algn="l" rtl="0">
              <a:spcBef>
                <a:spcPts val="0"/>
              </a:spcBef>
              <a:spcAft>
                <a:spcPts val="0"/>
              </a:spcAft>
              <a:buNone/>
            </a:pPr>
            <a:endParaRPr/>
          </a:p>
        </p:txBody>
      </p:sp>
      <p:sp>
        <p:nvSpPr>
          <p:cNvPr id="159" name="Google Shape;159;p24"/>
          <p:cNvSpPr txBox="1">
            <a:spLocks noGrp="1"/>
          </p:cNvSpPr>
          <p:nvPr>
            <p:ph type="body" idx="1"/>
          </p:nvPr>
        </p:nvSpPr>
        <p:spPr>
          <a:xfrm>
            <a:off x="311700" y="14940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fourth troubleshooting step is to ensure that your Campaign Sidekick app is up to date. Iphone users can find instructions on how to update apps </a:t>
            </a:r>
            <a:r>
              <a:rPr lang="en" u="sng">
                <a:solidFill>
                  <a:schemeClr val="hlink"/>
                </a:solidFill>
                <a:hlinkClick r:id="rId3"/>
              </a:rPr>
              <a:t>here</a:t>
            </a:r>
            <a:r>
              <a:rPr lang="en"/>
              <a:t> and Android users can find them </a:t>
            </a:r>
            <a:r>
              <a:rPr lang="en" u="sng">
                <a:solidFill>
                  <a:schemeClr val="hlink"/>
                </a:solidFill>
                <a:hlinkClick r:id="rId4"/>
              </a:rPr>
              <a:t>here</a:t>
            </a:r>
            <a:r>
              <a:rPr lang="en"/>
              <a: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App Troubleshooting Step 5 - Check your speed</a:t>
            </a:r>
            <a:endParaRPr/>
          </a:p>
          <a:p>
            <a:pPr marL="0" lvl="0" indent="0" algn="l" rtl="0">
              <a:spcBef>
                <a:spcPts val="0"/>
              </a:spcBef>
              <a:spcAft>
                <a:spcPts val="0"/>
              </a:spcAft>
              <a:buNone/>
            </a:pPr>
            <a:endParaRPr/>
          </a:p>
        </p:txBody>
      </p:sp>
      <p:sp>
        <p:nvSpPr>
          <p:cNvPr id="165" name="Google Shape;165;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fifth troubleshooting step is to check your internet speed. If, at this point, the other troubleshooting steps have no resolved your issue then speed is likely the problem. To run a speed test all you have to do is click this link </a:t>
            </a:r>
            <a:r>
              <a:rPr lang="en" u="sng">
                <a:solidFill>
                  <a:schemeClr val="hlink"/>
                </a:solidFill>
                <a:hlinkClick r:id="rId3"/>
              </a:rPr>
              <a:t>speedtest.net</a:t>
            </a:r>
            <a:r>
              <a:rPr lang="en"/>
              <a:t> and press the “Go” button. Our minimum required speed is 25 mbps download and 1 mbps upload. If your speed falls below our minimum you will need to wait until your speed improves to continue using the app. If speed problems are common for you please ask your campaign about utilizing offline walklists.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App Troubleshooting Step 6 - Restart your phone</a:t>
            </a:r>
            <a:endParaRPr/>
          </a:p>
          <a:p>
            <a:pPr marL="0" lvl="0" indent="0" algn="l" rtl="0">
              <a:spcBef>
                <a:spcPts val="0"/>
              </a:spcBef>
              <a:spcAft>
                <a:spcPts val="0"/>
              </a:spcAft>
              <a:buNone/>
            </a:pPr>
            <a:endParaRPr/>
          </a:p>
        </p:txBody>
      </p:sp>
      <p:sp>
        <p:nvSpPr>
          <p:cNvPr id="171" name="Google Shape;171;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sixth troubleshooting step is to restart your phone. Iphone users can find instruction on how to restart their phone </a:t>
            </a:r>
            <a:r>
              <a:rPr lang="en" u="sng">
                <a:solidFill>
                  <a:schemeClr val="hlink"/>
                </a:solidFill>
                <a:hlinkClick r:id="rId3"/>
              </a:rPr>
              <a:t>here</a:t>
            </a:r>
            <a:r>
              <a:rPr lang="en"/>
              <a:t> and Android users can find them </a:t>
            </a:r>
            <a:r>
              <a:rPr lang="en" u="sng">
                <a:solidFill>
                  <a:schemeClr val="hlink"/>
                </a:solidFill>
                <a:hlinkClick r:id="rId4"/>
              </a:rPr>
              <a:t>here</a:t>
            </a:r>
            <a:r>
              <a:rPr lang="en"/>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App Troubleshooting Step 7 - Uninstall and Reinstall Campaign Sidekick </a:t>
            </a:r>
            <a:endParaRPr/>
          </a:p>
        </p:txBody>
      </p:sp>
      <p:sp>
        <p:nvSpPr>
          <p:cNvPr id="177" name="Google Shape;177;p27"/>
          <p:cNvSpPr txBox="1">
            <a:spLocks noGrp="1"/>
          </p:cNvSpPr>
          <p:nvPr>
            <p:ph type="body" idx="1"/>
          </p:nvPr>
        </p:nvSpPr>
        <p:spPr>
          <a:xfrm>
            <a:off x="311700" y="13525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final troubleshooting step is to uninstall and reinstall Campaign Sidekick. Iphone users can click </a:t>
            </a:r>
            <a:r>
              <a:rPr lang="en" u="sng">
                <a:solidFill>
                  <a:schemeClr val="hlink"/>
                </a:solidFill>
                <a:hlinkClick r:id="rId3"/>
              </a:rPr>
              <a:t>here</a:t>
            </a:r>
            <a:r>
              <a:rPr lang="en"/>
              <a:t> for instructions on how to uninstall an app and Android users can click </a:t>
            </a:r>
            <a:r>
              <a:rPr lang="en" u="sng">
                <a:solidFill>
                  <a:schemeClr val="hlink"/>
                </a:solidFill>
                <a:hlinkClick r:id="rId4"/>
              </a:rPr>
              <a:t>here</a:t>
            </a:r>
            <a:r>
              <a:rPr lang="en"/>
              <a:t> for instructions on uninstalling an app. To reinstall an app, please refer to slide 3 of this of this slideshow.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Phonebank Troubleshooting Desktop</a:t>
            </a:r>
            <a:endParaRPr/>
          </a:p>
        </p:txBody>
      </p:sp>
      <p:sp>
        <p:nvSpPr>
          <p:cNvPr id="183" name="Google Shape;183;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Campaign Sidekick phone bank is simple and easy to use. To begin calling you will click the “Ready” button, it will begin dialing, and once you are connected with a voter you will click the appropriate button (Ex: Survey, DND, VM, etc.).</a:t>
            </a:r>
            <a:endParaRPr/>
          </a:p>
          <a:p>
            <a:pPr marL="0" lvl="0" indent="0" algn="l" rtl="0">
              <a:spcBef>
                <a:spcPts val="120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Phonebank Troubleshooting Desktop - Allowing Microphone Permissions</a:t>
            </a:r>
            <a:endParaRPr/>
          </a:p>
          <a:p>
            <a:pPr marL="0" lvl="0" indent="0" algn="l" rtl="0">
              <a:spcBef>
                <a:spcPts val="0"/>
              </a:spcBef>
              <a:spcAft>
                <a:spcPts val="0"/>
              </a:spcAft>
              <a:buNone/>
            </a:pPr>
            <a:endParaRPr/>
          </a:p>
        </p:txBody>
      </p:sp>
      <p:sp>
        <p:nvSpPr>
          <p:cNvPr id="189" name="Google Shape;189;p29"/>
          <p:cNvSpPr txBox="1">
            <a:spLocks noGrp="1"/>
          </p:cNvSpPr>
          <p:nvPr>
            <p:ph type="body" idx="1"/>
          </p:nvPr>
        </p:nvSpPr>
        <p:spPr>
          <a:xfrm>
            <a:off x="311700" y="15367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To use the Sidekick phone bank you will need to allow Sidekick permission to your microphone. On most browsers you will be prompted to allow permission when you begin calling. If you accidentally decline permission you will need to go into your browser settings and allow microphone permissions manually. On the next page I will describe how this can be done.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Phonebank Troubleshooting Desktop - Allowing Microphone Permissions</a:t>
            </a:r>
            <a:endParaRPr/>
          </a:p>
          <a:p>
            <a:pPr marL="0" lvl="0" indent="0" algn="l" rtl="0">
              <a:spcBef>
                <a:spcPts val="0"/>
              </a:spcBef>
              <a:spcAft>
                <a:spcPts val="0"/>
              </a:spcAft>
              <a:buNone/>
            </a:pPr>
            <a:endParaRPr/>
          </a:p>
        </p:txBody>
      </p:sp>
      <p:sp>
        <p:nvSpPr>
          <p:cNvPr id="195" name="Google Shape;195;p30"/>
          <p:cNvSpPr txBox="1">
            <a:spLocks noGrp="1"/>
          </p:cNvSpPr>
          <p:nvPr>
            <p:ph type="body" idx="1"/>
          </p:nvPr>
        </p:nvSpPr>
        <p:spPr>
          <a:xfrm>
            <a:off x="311700" y="1474550"/>
            <a:ext cx="8520600" cy="34164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1400"/>
              <a:t>Manually allowing microphone access using </a:t>
            </a:r>
            <a:r>
              <a:rPr lang="en" sz="1400" u="sng"/>
              <a:t>Google Chrome</a:t>
            </a:r>
            <a:r>
              <a:rPr lang="en" sz="1400"/>
              <a:t>:</a:t>
            </a:r>
            <a:endParaRPr sz="1400"/>
          </a:p>
          <a:p>
            <a:pPr marL="457200" lvl="0" indent="-317500" algn="l" rtl="0">
              <a:spcBef>
                <a:spcPts val="1200"/>
              </a:spcBef>
              <a:spcAft>
                <a:spcPts val="0"/>
              </a:spcAft>
              <a:buSzPts val="1400"/>
              <a:buAutoNum type="arabicPeriod"/>
            </a:pPr>
            <a:r>
              <a:rPr lang="en" sz="1400"/>
              <a:t>Open Chrome Chrome.</a:t>
            </a:r>
            <a:endParaRPr sz="1400"/>
          </a:p>
          <a:p>
            <a:pPr marL="457200" lvl="0" indent="-317500" algn="l" rtl="0">
              <a:spcBef>
                <a:spcPts val="0"/>
              </a:spcBef>
              <a:spcAft>
                <a:spcPts val="0"/>
              </a:spcAft>
              <a:buSzPts val="1400"/>
              <a:buAutoNum type="arabicPeriod"/>
            </a:pPr>
            <a:r>
              <a:rPr lang="en" sz="1400"/>
              <a:t>At the top right, click    then “settings”.</a:t>
            </a:r>
            <a:endParaRPr sz="1400"/>
          </a:p>
          <a:p>
            <a:pPr marL="457200" lvl="0" indent="-336550" algn="l" rtl="0">
              <a:spcBef>
                <a:spcPts val="0"/>
              </a:spcBef>
              <a:spcAft>
                <a:spcPts val="0"/>
              </a:spcAft>
              <a:buSzPts val="1700"/>
              <a:buAutoNum type="arabicPeriod"/>
            </a:pPr>
            <a:r>
              <a:rPr lang="en" sz="1400"/>
              <a:t>Click Privacy and security    Site Settings    Microphone</a:t>
            </a:r>
            <a:endParaRPr sz="1400"/>
          </a:p>
          <a:p>
            <a:pPr marL="457200" lvl="0" indent="-317500" algn="l" rtl="0">
              <a:spcBef>
                <a:spcPts val="0"/>
              </a:spcBef>
              <a:spcAft>
                <a:spcPts val="0"/>
              </a:spcAft>
              <a:buSzPts val="1400"/>
              <a:buAutoNum type="arabicPeriod"/>
            </a:pPr>
            <a:r>
              <a:rPr lang="en" sz="1400"/>
              <a:t>Scroll down and check that (example.campaignsidekick.vote) is not listed under “Not allowed to use your microphone”. If it is, click the    then scroll down to “Microphone” and change from “Block” to “Allow”</a:t>
            </a:r>
            <a:endParaRPr sz="1400"/>
          </a:p>
          <a:p>
            <a:pPr marL="0" lvl="0" indent="0" algn="l" rtl="0">
              <a:spcBef>
                <a:spcPts val="1200"/>
              </a:spcBef>
              <a:spcAft>
                <a:spcPts val="0"/>
              </a:spcAft>
              <a:buNone/>
            </a:pPr>
            <a:r>
              <a:rPr lang="en" sz="1400"/>
              <a:t>Below are links you can click to get instructions on how to grant microphone permissions on other browsers:</a:t>
            </a:r>
            <a:endParaRPr sz="1400"/>
          </a:p>
          <a:p>
            <a:pPr marL="457200" lvl="0" indent="-317500" algn="l" rtl="0">
              <a:spcBef>
                <a:spcPts val="1200"/>
              </a:spcBef>
              <a:spcAft>
                <a:spcPts val="0"/>
              </a:spcAft>
              <a:buSzPts val="1400"/>
              <a:buChar char="-"/>
            </a:pPr>
            <a:r>
              <a:rPr lang="en" sz="1400" u="sng">
                <a:solidFill>
                  <a:schemeClr val="hlink"/>
                </a:solidFill>
                <a:hlinkClick r:id="rId3"/>
              </a:rPr>
              <a:t>Safari</a:t>
            </a:r>
            <a:endParaRPr sz="1400"/>
          </a:p>
          <a:p>
            <a:pPr marL="457200" lvl="0" indent="-317500" algn="l" rtl="0">
              <a:spcBef>
                <a:spcPts val="0"/>
              </a:spcBef>
              <a:spcAft>
                <a:spcPts val="0"/>
              </a:spcAft>
              <a:buSzPts val="1400"/>
              <a:buChar char="-"/>
            </a:pPr>
            <a:r>
              <a:rPr lang="en" sz="1400" u="sng">
                <a:solidFill>
                  <a:schemeClr val="hlink"/>
                </a:solidFill>
                <a:hlinkClick r:id="rId4"/>
              </a:rPr>
              <a:t>Firefox</a:t>
            </a:r>
            <a:endParaRPr sz="1400"/>
          </a:p>
          <a:p>
            <a:pPr marL="457200" lvl="0" indent="-317500" algn="l" rtl="0">
              <a:spcBef>
                <a:spcPts val="0"/>
              </a:spcBef>
              <a:spcAft>
                <a:spcPts val="0"/>
              </a:spcAft>
              <a:buSzPts val="1400"/>
              <a:buChar char="-"/>
            </a:pPr>
            <a:r>
              <a:rPr lang="en" sz="1400" u="sng">
                <a:solidFill>
                  <a:schemeClr val="hlink"/>
                </a:solidFill>
                <a:hlinkClick r:id="rId5"/>
              </a:rPr>
              <a:t>Microsoft Edge</a:t>
            </a:r>
            <a:endParaRPr sz="1400"/>
          </a:p>
        </p:txBody>
      </p:sp>
      <p:pic>
        <p:nvPicPr>
          <p:cNvPr id="196" name="Google Shape;196;p30"/>
          <p:cNvPicPr preferRelativeResize="0"/>
          <p:nvPr/>
        </p:nvPicPr>
        <p:blipFill>
          <a:blip r:embed="rId6">
            <a:alphaModFix/>
          </a:blip>
          <a:stretch>
            <a:fillRect/>
          </a:stretch>
        </p:blipFill>
        <p:spPr>
          <a:xfrm>
            <a:off x="2499675" y="2238850"/>
            <a:ext cx="152025" cy="152025"/>
          </a:xfrm>
          <a:prstGeom prst="rect">
            <a:avLst/>
          </a:prstGeom>
          <a:noFill/>
          <a:ln>
            <a:noFill/>
          </a:ln>
        </p:spPr>
      </p:pic>
      <p:pic>
        <p:nvPicPr>
          <p:cNvPr id="197" name="Google Shape;197;p30"/>
          <p:cNvPicPr preferRelativeResize="0"/>
          <p:nvPr/>
        </p:nvPicPr>
        <p:blipFill>
          <a:blip r:embed="rId7">
            <a:alphaModFix/>
          </a:blip>
          <a:stretch>
            <a:fillRect/>
          </a:stretch>
        </p:blipFill>
        <p:spPr>
          <a:xfrm>
            <a:off x="2924225" y="2531625"/>
            <a:ext cx="152025" cy="152025"/>
          </a:xfrm>
          <a:prstGeom prst="rect">
            <a:avLst/>
          </a:prstGeom>
          <a:noFill/>
          <a:ln>
            <a:noFill/>
          </a:ln>
        </p:spPr>
      </p:pic>
      <p:pic>
        <p:nvPicPr>
          <p:cNvPr id="198" name="Google Shape;198;p30"/>
          <p:cNvPicPr preferRelativeResize="0"/>
          <p:nvPr/>
        </p:nvPicPr>
        <p:blipFill>
          <a:blip r:embed="rId7">
            <a:alphaModFix/>
          </a:blip>
          <a:stretch>
            <a:fillRect/>
          </a:stretch>
        </p:blipFill>
        <p:spPr>
          <a:xfrm>
            <a:off x="4129600" y="2531625"/>
            <a:ext cx="152025" cy="152025"/>
          </a:xfrm>
          <a:prstGeom prst="rect">
            <a:avLst/>
          </a:prstGeom>
          <a:noFill/>
          <a:ln>
            <a:noFill/>
          </a:ln>
        </p:spPr>
      </p:pic>
      <p:pic>
        <p:nvPicPr>
          <p:cNvPr id="199" name="Google Shape;199;p30"/>
          <p:cNvPicPr preferRelativeResize="0"/>
          <p:nvPr/>
        </p:nvPicPr>
        <p:blipFill>
          <a:blip r:embed="rId7">
            <a:alphaModFix/>
          </a:blip>
          <a:stretch>
            <a:fillRect/>
          </a:stretch>
        </p:blipFill>
        <p:spPr>
          <a:xfrm>
            <a:off x="3534225" y="3039150"/>
            <a:ext cx="152025" cy="152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to download the Sidekick App</a:t>
            </a:r>
            <a:endParaRPr/>
          </a:p>
        </p:txBody>
      </p:sp>
      <p:sp>
        <p:nvSpPr>
          <p:cNvPr id="61" name="Google Shape;61;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600"/>
              <a:t>The first step to utilizing Campaign Sidekick is to download the app on your phone or iPad. Iphone and Ipad users can click the link </a:t>
            </a:r>
            <a:r>
              <a:rPr lang="en" sz="1600" u="sng">
                <a:solidFill>
                  <a:schemeClr val="hlink"/>
                </a:solidFill>
                <a:hlinkClick r:id="rId3"/>
              </a:rPr>
              <a:t>here</a:t>
            </a:r>
            <a:r>
              <a:rPr lang="en" sz="1600"/>
              <a:t> for instructions on how to download an app. Android users can click </a:t>
            </a:r>
            <a:r>
              <a:rPr lang="en" sz="1600" u="sng">
                <a:solidFill>
                  <a:schemeClr val="hlink"/>
                </a:solidFill>
                <a:hlinkClick r:id="rId4"/>
              </a:rPr>
              <a:t>here</a:t>
            </a:r>
            <a:r>
              <a:rPr lang="en" sz="1600"/>
              <a:t> for instructions on downloading an app. </a:t>
            </a:r>
            <a:endParaRPr sz="1600"/>
          </a:p>
          <a:p>
            <a:pPr marL="0" lvl="0" indent="0" algn="l" rtl="0">
              <a:spcBef>
                <a:spcPts val="1200"/>
              </a:spcBef>
              <a:spcAft>
                <a:spcPts val="1200"/>
              </a:spcAft>
              <a:buNone/>
            </a:pPr>
            <a:r>
              <a:rPr lang="en" sz="1600"/>
              <a:t>Once you have either the app store open (Iphone) or the Google Play Store open (Android). You will want to search for “Campaign Sidekick”. Please take a look on the next page to see what our app page looks like so that you can ensure that you are downloading our official application.</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How to download the Sidekick App - App Store and Google Play Store Official Sidekick Pages</a:t>
            </a:r>
            <a:endParaRPr/>
          </a:p>
        </p:txBody>
      </p:sp>
      <p:pic>
        <p:nvPicPr>
          <p:cNvPr id="67" name="Google Shape;67;p15"/>
          <p:cNvPicPr preferRelativeResize="0"/>
          <p:nvPr/>
        </p:nvPicPr>
        <p:blipFill>
          <a:blip r:embed="rId3">
            <a:alphaModFix/>
          </a:blip>
          <a:stretch>
            <a:fillRect/>
          </a:stretch>
        </p:blipFill>
        <p:spPr>
          <a:xfrm>
            <a:off x="760425" y="1761650"/>
            <a:ext cx="1576225" cy="3415926"/>
          </a:xfrm>
          <a:prstGeom prst="rect">
            <a:avLst/>
          </a:prstGeom>
          <a:noFill/>
          <a:ln>
            <a:noFill/>
          </a:ln>
        </p:spPr>
      </p:pic>
      <p:pic>
        <p:nvPicPr>
          <p:cNvPr id="68" name="Google Shape;68;p15"/>
          <p:cNvPicPr preferRelativeResize="0"/>
          <p:nvPr/>
        </p:nvPicPr>
        <p:blipFill>
          <a:blip r:embed="rId4">
            <a:alphaModFix/>
          </a:blip>
          <a:stretch>
            <a:fillRect/>
          </a:stretch>
        </p:blipFill>
        <p:spPr>
          <a:xfrm>
            <a:off x="4044625" y="1761650"/>
            <a:ext cx="4469899" cy="3337924"/>
          </a:xfrm>
          <a:prstGeom prst="rect">
            <a:avLst/>
          </a:prstGeom>
          <a:noFill/>
          <a:ln>
            <a:noFill/>
          </a:ln>
        </p:spPr>
      </p:pic>
      <p:sp>
        <p:nvSpPr>
          <p:cNvPr id="69" name="Google Shape;69;p15"/>
          <p:cNvSpPr txBox="1"/>
          <p:nvPr/>
        </p:nvSpPr>
        <p:spPr>
          <a:xfrm>
            <a:off x="619750" y="1422950"/>
            <a:ext cx="28110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hlinkClick r:id="rId5"/>
              </a:rPr>
              <a:t>Official App Store Campaign Sidekick Page</a:t>
            </a:r>
            <a:endParaRPr sz="1000" u="sng">
              <a:solidFill>
                <a:schemeClr val="dk1"/>
              </a:solidFill>
            </a:endParaRPr>
          </a:p>
        </p:txBody>
      </p:sp>
      <p:sp>
        <p:nvSpPr>
          <p:cNvPr id="70" name="Google Shape;70;p15"/>
          <p:cNvSpPr txBox="1"/>
          <p:nvPr/>
        </p:nvSpPr>
        <p:spPr>
          <a:xfrm>
            <a:off x="4022200" y="1422950"/>
            <a:ext cx="4029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hlinkClick r:id="rId6"/>
              </a:rPr>
              <a:t>Official Google Play Store Campaign Sidekick Page</a:t>
            </a:r>
            <a:endParaRPr sz="1000" u="sng">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Logging In Common Issues - Username</a:t>
            </a:r>
            <a:endParaRPr/>
          </a:p>
        </p:txBody>
      </p:sp>
      <p:sp>
        <p:nvSpPr>
          <p:cNvPr id="76" name="Google Shape;76;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600"/>
              <a:t>When logging into the Sidekick app always type in your username, then press “choose your campaign”. If your campaign comes up and you are able to select it then this is an indication that you have typed in your username correctly. If no campaigns display this means your username has been entered incorrectly. Usernames are case sensitive and must be typed in exactly as they are provided. Copy and paste and auto fill features are not recommended.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Logging In Common Issues - Username Examples</a:t>
            </a:r>
            <a:endParaRPr/>
          </a:p>
          <a:p>
            <a:pPr marL="0" lvl="0" indent="0" algn="l" rtl="0">
              <a:spcBef>
                <a:spcPts val="0"/>
              </a:spcBef>
              <a:spcAft>
                <a:spcPts val="0"/>
              </a:spcAft>
              <a:buNone/>
            </a:pPr>
            <a:endParaRPr/>
          </a:p>
        </p:txBody>
      </p:sp>
      <p:sp>
        <p:nvSpPr>
          <p:cNvPr id="82" name="Google Shape;82;p17"/>
          <p:cNvSpPr txBox="1">
            <a:spLocks noGrp="1"/>
          </p:cNvSpPr>
          <p:nvPr>
            <p:ph type="body" idx="1"/>
          </p:nvPr>
        </p:nvSpPr>
        <p:spPr>
          <a:xfrm>
            <a:off x="311700" y="10597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Below are two examples, one where the username is typed incorrectly and the other where it is typed correctly. </a:t>
            </a:r>
            <a:endParaRPr/>
          </a:p>
        </p:txBody>
      </p:sp>
      <p:pic>
        <p:nvPicPr>
          <p:cNvPr id="83" name="Google Shape;83;p17"/>
          <p:cNvPicPr preferRelativeResize="0"/>
          <p:nvPr/>
        </p:nvPicPr>
        <p:blipFill>
          <a:blip r:embed="rId3">
            <a:alphaModFix/>
          </a:blip>
          <a:stretch>
            <a:fillRect/>
          </a:stretch>
        </p:blipFill>
        <p:spPr>
          <a:xfrm>
            <a:off x="453700" y="2571750"/>
            <a:ext cx="1298168" cy="2813348"/>
          </a:xfrm>
          <a:prstGeom prst="rect">
            <a:avLst/>
          </a:prstGeom>
          <a:noFill/>
          <a:ln>
            <a:noFill/>
          </a:ln>
        </p:spPr>
      </p:pic>
      <p:pic>
        <p:nvPicPr>
          <p:cNvPr id="84" name="Google Shape;84;p17"/>
          <p:cNvPicPr preferRelativeResize="0"/>
          <p:nvPr/>
        </p:nvPicPr>
        <p:blipFill>
          <a:blip r:embed="rId4">
            <a:alphaModFix/>
          </a:blip>
          <a:stretch>
            <a:fillRect/>
          </a:stretch>
        </p:blipFill>
        <p:spPr>
          <a:xfrm>
            <a:off x="1751875" y="2364566"/>
            <a:ext cx="1693525" cy="3670211"/>
          </a:xfrm>
          <a:prstGeom prst="rect">
            <a:avLst/>
          </a:prstGeom>
          <a:noFill/>
          <a:ln>
            <a:noFill/>
          </a:ln>
        </p:spPr>
      </p:pic>
      <p:sp>
        <p:nvSpPr>
          <p:cNvPr id="85" name="Google Shape;85;p17"/>
          <p:cNvSpPr txBox="1"/>
          <p:nvPr/>
        </p:nvSpPr>
        <p:spPr>
          <a:xfrm>
            <a:off x="643350" y="1859275"/>
            <a:ext cx="2615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Example 1: Username is </a:t>
            </a:r>
            <a:r>
              <a:rPr lang="en" sz="1200">
                <a:solidFill>
                  <a:srgbClr val="FF0000"/>
                </a:solidFill>
              </a:rPr>
              <a:t>incorrect </a:t>
            </a:r>
            <a:r>
              <a:rPr lang="en" sz="1200">
                <a:solidFill>
                  <a:schemeClr val="dk1"/>
                </a:solidFill>
              </a:rPr>
              <a:t>no campaigns are displaying</a:t>
            </a:r>
            <a:endParaRPr sz="1200">
              <a:solidFill>
                <a:schemeClr val="dk1"/>
              </a:solidFill>
            </a:endParaRPr>
          </a:p>
        </p:txBody>
      </p:sp>
      <p:pic>
        <p:nvPicPr>
          <p:cNvPr id="86" name="Google Shape;86;p17"/>
          <p:cNvPicPr preferRelativeResize="0"/>
          <p:nvPr/>
        </p:nvPicPr>
        <p:blipFill>
          <a:blip r:embed="rId5">
            <a:alphaModFix/>
          </a:blip>
          <a:stretch>
            <a:fillRect/>
          </a:stretch>
        </p:blipFill>
        <p:spPr>
          <a:xfrm>
            <a:off x="4781551" y="2364575"/>
            <a:ext cx="1635793" cy="3545073"/>
          </a:xfrm>
          <a:prstGeom prst="rect">
            <a:avLst/>
          </a:prstGeom>
          <a:noFill/>
          <a:ln>
            <a:noFill/>
          </a:ln>
        </p:spPr>
      </p:pic>
      <p:pic>
        <p:nvPicPr>
          <p:cNvPr id="87" name="Google Shape;87;p17"/>
          <p:cNvPicPr preferRelativeResize="0"/>
          <p:nvPr/>
        </p:nvPicPr>
        <p:blipFill>
          <a:blip r:embed="rId6">
            <a:alphaModFix/>
          </a:blip>
          <a:stretch>
            <a:fillRect/>
          </a:stretch>
        </p:blipFill>
        <p:spPr>
          <a:xfrm>
            <a:off x="6499276" y="2413375"/>
            <a:ext cx="1549207" cy="3357425"/>
          </a:xfrm>
          <a:prstGeom prst="rect">
            <a:avLst/>
          </a:prstGeom>
          <a:noFill/>
          <a:ln>
            <a:noFill/>
          </a:ln>
        </p:spPr>
      </p:pic>
      <p:sp>
        <p:nvSpPr>
          <p:cNvPr id="88" name="Google Shape;88;p17"/>
          <p:cNvSpPr txBox="1"/>
          <p:nvPr/>
        </p:nvSpPr>
        <p:spPr>
          <a:xfrm>
            <a:off x="5133725" y="1859275"/>
            <a:ext cx="2811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solidFill>
                  <a:schemeClr val="dk1"/>
                </a:solidFill>
              </a:rPr>
              <a:t>Example 2: Username is typed </a:t>
            </a:r>
            <a:r>
              <a:rPr lang="en" sz="1200">
                <a:solidFill>
                  <a:srgbClr val="6AA84F"/>
                </a:solidFill>
              </a:rPr>
              <a:t>correctly</a:t>
            </a:r>
            <a:r>
              <a:rPr lang="en" sz="1200">
                <a:solidFill>
                  <a:schemeClr val="dk1"/>
                </a:solidFill>
              </a:rPr>
              <a:t>. A campaign displays. </a:t>
            </a:r>
            <a:endParaRPr sz="12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Logging In Common Issues - Password</a:t>
            </a:r>
            <a:endParaRPr/>
          </a:p>
        </p:txBody>
      </p:sp>
      <p:sp>
        <p:nvSpPr>
          <p:cNvPr id="94" name="Google Shape;9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After verifying that you are using the correct username and choosing your campaign you will then type in your password and press “Submit”. If your password is incorrect you will get a red warning at the bottom of the screen that says “Username And/Or Password is Invalid”. To reset your password you will select “Forget your Password?” neat the bottom of the page. You will then need to type in your username, email address, select your campaign and press submit. If this process does not work please reach out to an administrator on your campaign to request a manual password reset.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en"/>
              <a:t>Logging In Common Issues - Password Examples</a:t>
            </a:r>
            <a:endParaRPr/>
          </a:p>
          <a:p>
            <a:pPr marL="0" lvl="0" indent="0" algn="l" rtl="0">
              <a:spcBef>
                <a:spcPts val="0"/>
              </a:spcBef>
              <a:spcAft>
                <a:spcPts val="0"/>
              </a:spcAft>
              <a:buNone/>
            </a:pPr>
            <a:endParaRPr/>
          </a:p>
        </p:txBody>
      </p:sp>
      <p:sp>
        <p:nvSpPr>
          <p:cNvPr id="100" name="Google Shape;100;p19"/>
          <p:cNvSpPr txBox="1">
            <a:spLocks noGrp="1"/>
          </p:cNvSpPr>
          <p:nvPr>
            <p:ph type="body" idx="1"/>
          </p:nvPr>
        </p:nvSpPr>
        <p:spPr>
          <a:xfrm>
            <a:off x="292175" y="119152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Below is an example of the password reset process. </a:t>
            </a:r>
            <a:endParaRPr/>
          </a:p>
        </p:txBody>
      </p:sp>
      <p:pic>
        <p:nvPicPr>
          <p:cNvPr id="101" name="Google Shape;101;p19"/>
          <p:cNvPicPr preferRelativeResize="0"/>
          <p:nvPr/>
        </p:nvPicPr>
        <p:blipFill>
          <a:blip r:embed="rId3">
            <a:alphaModFix/>
          </a:blip>
          <a:stretch>
            <a:fillRect/>
          </a:stretch>
        </p:blipFill>
        <p:spPr>
          <a:xfrm>
            <a:off x="570975" y="1811400"/>
            <a:ext cx="1307826" cy="2834299"/>
          </a:xfrm>
          <a:prstGeom prst="rect">
            <a:avLst/>
          </a:prstGeom>
          <a:noFill/>
          <a:ln>
            <a:noFill/>
          </a:ln>
        </p:spPr>
      </p:pic>
      <p:cxnSp>
        <p:nvCxnSpPr>
          <p:cNvPr id="102" name="Google Shape;102;p19"/>
          <p:cNvCxnSpPr/>
          <p:nvPr/>
        </p:nvCxnSpPr>
        <p:spPr>
          <a:xfrm flipH="1">
            <a:off x="1522475" y="3464825"/>
            <a:ext cx="527100" cy="243900"/>
          </a:xfrm>
          <a:prstGeom prst="straightConnector1">
            <a:avLst/>
          </a:prstGeom>
          <a:noFill/>
          <a:ln w="9525" cap="flat" cmpd="sng">
            <a:solidFill>
              <a:srgbClr val="FF0000"/>
            </a:solidFill>
            <a:prstDash val="solid"/>
            <a:round/>
            <a:headEnd type="none" w="med" len="med"/>
            <a:tailEnd type="triangle" w="med" len="med"/>
          </a:ln>
        </p:spPr>
      </p:cxnSp>
      <p:sp>
        <p:nvSpPr>
          <p:cNvPr id="103" name="Google Shape;103;p19"/>
          <p:cNvSpPr txBox="1"/>
          <p:nvPr/>
        </p:nvSpPr>
        <p:spPr>
          <a:xfrm>
            <a:off x="2049575" y="3196400"/>
            <a:ext cx="966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Select “Forget Your Password?” here. </a:t>
            </a:r>
            <a:endParaRPr sz="800">
              <a:solidFill>
                <a:schemeClr val="dk1"/>
              </a:solidFill>
            </a:endParaRPr>
          </a:p>
        </p:txBody>
      </p:sp>
      <p:pic>
        <p:nvPicPr>
          <p:cNvPr id="104" name="Google Shape;104;p19"/>
          <p:cNvPicPr preferRelativeResize="0"/>
          <p:nvPr/>
        </p:nvPicPr>
        <p:blipFill>
          <a:blip r:embed="rId4">
            <a:alphaModFix/>
          </a:blip>
          <a:stretch>
            <a:fillRect/>
          </a:stretch>
        </p:blipFill>
        <p:spPr>
          <a:xfrm>
            <a:off x="4874250" y="2066175"/>
            <a:ext cx="1190275" cy="2579523"/>
          </a:xfrm>
          <a:prstGeom prst="rect">
            <a:avLst/>
          </a:prstGeom>
          <a:noFill/>
          <a:ln>
            <a:noFill/>
          </a:ln>
        </p:spPr>
      </p:pic>
      <p:cxnSp>
        <p:nvCxnSpPr>
          <p:cNvPr id="105" name="Google Shape;105;p19"/>
          <p:cNvCxnSpPr/>
          <p:nvPr/>
        </p:nvCxnSpPr>
        <p:spPr>
          <a:xfrm rot="10800000">
            <a:off x="5870725" y="2825525"/>
            <a:ext cx="556200" cy="19500"/>
          </a:xfrm>
          <a:prstGeom prst="straightConnector1">
            <a:avLst/>
          </a:prstGeom>
          <a:noFill/>
          <a:ln w="9525" cap="flat" cmpd="sng">
            <a:solidFill>
              <a:srgbClr val="FF0000"/>
            </a:solidFill>
            <a:prstDash val="solid"/>
            <a:round/>
            <a:headEnd type="none" w="med" len="med"/>
            <a:tailEnd type="triangle" w="med" len="med"/>
          </a:ln>
        </p:spPr>
      </p:cxnSp>
      <p:cxnSp>
        <p:nvCxnSpPr>
          <p:cNvPr id="106" name="Google Shape;106;p19"/>
          <p:cNvCxnSpPr/>
          <p:nvPr/>
        </p:nvCxnSpPr>
        <p:spPr>
          <a:xfrm flipH="1">
            <a:off x="5592425" y="2849900"/>
            <a:ext cx="839400" cy="165900"/>
          </a:xfrm>
          <a:prstGeom prst="straightConnector1">
            <a:avLst/>
          </a:prstGeom>
          <a:noFill/>
          <a:ln w="9525" cap="flat" cmpd="sng">
            <a:solidFill>
              <a:srgbClr val="FF0000"/>
            </a:solidFill>
            <a:prstDash val="solid"/>
            <a:round/>
            <a:headEnd type="none" w="med" len="med"/>
            <a:tailEnd type="triangle" w="med" len="med"/>
          </a:ln>
        </p:spPr>
      </p:cxnSp>
      <p:cxnSp>
        <p:nvCxnSpPr>
          <p:cNvPr id="107" name="Google Shape;107;p19"/>
          <p:cNvCxnSpPr/>
          <p:nvPr/>
        </p:nvCxnSpPr>
        <p:spPr>
          <a:xfrm flipH="1">
            <a:off x="5895025" y="2849900"/>
            <a:ext cx="531900" cy="424800"/>
          </a:xfrm>
          <a:prstGeom prst="straightConnector1">
            <a:avLst/>
          </a:prstGeom>
          <a:noFill/>
          <a:ln w="9525" cap="flat" cmpd="sng">
            <a:solidFill>
              <a:srgbClr val="FF0000"/>
            </a:solidFill>
            <a:prstDash val="solid"/>
            <a:round/>
            <a:headEnd type="none" w="med" len="med"/>
            <a:tailEnd type="triangle" w="med" len="med"/>
          </a:ln>
        </p:spPr>
      </p:cxnSp>
      <p:sp>
        <p:nvSpPr>
          <p:cNvPr id="108" name="Google Shape;108;p19"/>
          <p:cNvSpPr txBox="1"/>
          <p:nvPr/>
        </p:nvSpPr>
        <p:spPr>
          <a:xfrm>
            <a:off x="6426925" y="2717300"/>
            <a:ext cx="2449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Type in Username and Email then choose your campaign. Press confirm, after pressing confirm you will receive an email with the final steps. </a:t>
            </a:r>
            <a:endParaRPr sz="8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Sidekick App Troubleshooting Tips</a:t>
            </a:r>
            <a:endParaRPr/>
          </a:p>
        </p:txBody>
      </p:sp>
      <p:sp>
        <p:nvSpPr>
          <p:cNvPr id="114" name="Google Shape;114;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If, when using Sidekick, you encounter issues such as long loading times, issues knocking doors, walklists not appearing, not hearing outgoing calls, calls not dialing there are some recommended troubleshooting steps.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App Troubleshooting Step 1 - Log out/Log in</a:t>
            </a:r>
            <a:endParaRPr/>
          </a:p>
        </p:txBody>
      </p:sp>
      <p:sp>
        <p:nvSpPr>
          <p:cNvPr id="120" name="Google Shape;120;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a:t>The first troubleshooting step is to log out and log back in to the app. Below are some images that describe the process. </a:t>
            </a:r>
            <a:endParaRPr/>
          </a:p>
        </p:txBody>
      </p:sp>
      <p:pic>
        <p:nvPicPr>
          <p:cNvPr id="121" name="Google Shape;121;p21"/>
          <p:cNvPicPr preferRelativeResize="0"/>
          <p:nvPr/>
        </p:nvPicPr>
        <p:blipFill>
          <a:blip r:embed="rId3">
            <a:alphaModFix/>
          </a:blip>
          <a:stretch>
            <a:fillRect/>
          </a:stretch>
        </p:blipFill>
        <p:spPr>
          <a:xfrm>
            <a:off x="448100" y="2034950"/>
            <a:ext cx="1391574" cy="3015823"/>
          </a:xfrm>
          <a:prstGeom prst="rect">
            <a:avLst/>
          </a:prstGeom>
          <a:noFill/>
          <a:ln>
            <a:noFill/>
          </a:ln>
        </p:spPr>
      </p:pic>
      <p:cxnSp>
        <p:nvCxnSpPr>
          <p:cNvPr id="122" name="Google Shape;122;p21"/>
          <p:cNvCxnSpPr/>
          <p:nvPr/>
        </p:nvCxnSpPr>
        <p:spPr>
          <a:xfrm rot="10800000">
            <a:off x="1834850" y="2308100"/>
            <a:ext cx="566100" cy="322200"/>
          </a:xfrm>
          <a:prstGeom prst="straightConnector1">
            <a:avLst/>
          </a:prstGeom>
          <a:noFill/>
          <a:ln w="9525" cap="flat" cmpd="sng">
            <a:solidFill>
              <a:srgbClr val="FF0000"/>
            </a:solidFill>
            <a:prstDash val="solid"/>
            <a:round/>
            <a:headEnd type="none" w="med" len="med"/>
            <a:tailEnd type="triangle" w="med" len="med"/>
          </a:ln>
        </p:spPr>
      </p:cxnSp>
      <p:sp>
        <p:nvSpPr>
          <p:cNvPr id="123" name="Google Shape;123;p21"/>
          <p:cNvSpPr txBox="1"/>
          <p:nvPr/>
        </p:nvSpPr>
        <p:spPr>
          <a:xfrm>
            <a:off x="2400950" y="2361900"/>
            <a:ext cx="13371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Press the button that looks like three horizontal lines to go to the main menu.</a:t>
            </a:r>
            <a:endParaRPr sz="800">
              <a:solidFill>
                <a:schemeClr val="dk1"/>
              </a:solidFill>
            </a:endParaRPr>
          </a:p>
        </p:txBody>
      </p:sp>
      <p:pic>
        <p:nvPicPr>
          <p:cNvPr id="124" name="Google Shape;124;p21"/>
          <p:cNvPicPr preferRelativeResize="0"/>
          <p:nvPr/>
        </p:nvPicPr>
        <p:blipFill>
          <a:blip r:embed="rId4">
            <a:alphaModFix/>
          </a:blip>
          <a:stretch>
            <a:fillRect/>
          </a:stretch>
        </p:blipFill>
        <p:spPr>
          <a:xfrm>
            <a:off x="3738050" y="2034950"/>
            <a:ext cx="1429875" cy="3098798"/>
          </a:xfrm>
          <a:prstGeom prst="rect">
            <a:avLst/>
          </a:prstGeom>
          <a:noFill/>
          <a:ln>
            <a:noFill/>
          </a:ln>
        </p:spPr>
      </p:pic>
      <p:cxnSp>
        <p:nvCxnSpPr>
          <p:cNvPr id="125" name="Google Shape;125;p21"/>
          <p:cNvCxnSpPr/>
          <p:nvPr/>
        </p:nvCxnSpPr>
        <p:spPr>
          <a:xfrm rot="10800000">
            <a:off x="5060425" y="2571625"/>
            <a:ext cx="322200" cy="175800"/>
          </a:xfrm>
          <a:prstGeom prst="straightConnector1">
            <a:avLst/>
          </a:prstGeom>
          <a:noFill/>
          <a:ln w="9525" cap="flat" cmpd="sng">
            <a:solidFill>
              <a:srgbClr val="FF0000"/>
            </a:solidFill>
            <a:prstDash val="solid"/>
            <a:round/>
            <a:headEnd type="none" w="med" len="med"/>
            <a:tailEnd type="triangle" w="med" len="med"/>
          </a:ln>
        </p:spPr>
      </p:cxnSp>
      <p:sp>
        <p:nvSpPr>
          <p:cNvPr id="126" name="Google Shape;126;p21"/>
          <p:cNvSpPr txBox="1"/>
          <p:nvPr/>
        </p:nvSpPr>
        <p:spPr>
          <a:xfrm>
            <a:off x="5382625" y="2645125"/>
            <a:ext cx="7857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Press “Logout”</a:t>
            </a:r>
            <a:endParaRPr sz="800">
              <a:solidFill>
                <a:schemeClr val="dk1"/>
              </a:solidFill>
            </a:endParaRPr>
          </a:p>
        </p:txBody>
      </p:sp>
      <p:pic>
        <p:nvPicPr>
          <p:cNvPr id="127" name="Google Shape;127;p21"/>
          <p:cNvPicPr preferRelativeResize="0"/>
          <p:nvPr/>
        </p:nvPicPr>
        <p:blipFill>
          <a:blip r:embed="rId5">
            <a:alphaModFix/>
          </a:blip>
          <a:stretch>
            <a:fillRect/>
          </a:stretch>
        </p:blipFill>
        <p:spPr>
          <a:xfrm>
            <a:off x="6168325" y="2034950"/>
            <a:ext cx="1452399" cy="3147602"/>
          </a:xfrm>
          <a:prstGeom prst="rect">
            <a:avLst/>
          </a:prstGeom>
          <a:noFill/>
          <a:ln>
            <a:noFill/>
          </a:ln>
        </p:spPr>
      </p:pic>
      <p:cxnSp>
        <p:nvCxnSpPr>
          <p:cNvPr id="128" name="Google Shape;128;p21"/>
          <p:cNvCxnSpPr/>
          <p:nvPr/>
        </p:nvCxnSpPr>
        <p:spPr>
          <a:xfrm rot="10800000">
            <a:off x="7315125" y="2952550"/>
            <a:ext cx="478200" cy="82800"/>
          </a:xfrm>
          <a:prstGeom prst="straightConnector1">
            <a:avLst/>
          </a:prstGeom>
          <a:noFill/>
          <a:ln w="9525" cap="flat" cmpd="sng">
            <a:solidFill>
              <a:srgbClr val="FF0000"/>
            </a:solidFill>
            <a:prstDash val="solid"/>
            <a:round/>
            <a:headEnd type="none" w="med" len="med"/>
            <a:tailEnd type="triangle" w="med" len="med"/>
          </a:ln>
        </p:spPr>
      </p:cxnSp>
      <p:cxnSp>
        <p:nvCxnSpPr>
          <p:cNvPr id="129" name="Google Shape;129;p21"/>
          <p:cNvCxnSpPr/>
          <p:nvPr/>
        </p:nvCxnSpPr>
        <p:spPr>
          <a:xfrm flipH="1">
            <a:off x="7163850" y="3035350"/>
            <a:ext cx="624600" cy="146400"/>
          </a:xfrm>
          <a:prstGeom prst="straightConnector1">
            <a:avLst/>
          </a:prstGeom>
          <a:noFill/>
          <a:ln w="9525" cap="flat" cmpd="sng">
            <a:solidFill>
              <a:srgbClr val="FF0000"/>
            </a:solidFill>
            <a:prstDash val="solid"/>
            <a:round/>
            <a:headEnd type="none" w="med" len="med"/>
            <a:tailEnd type="triangle" w="med" len="med"/>
          </a:ln>
        </p:spPr>
      </p:cxnSp>
      <p:cxnSp>
        <p:nvCxnSpPr>
          <p:cNvPr id="130" name="Google Shape;130;p21"/>
          <p:cNvCxnSpPr/>
          <p:nvPr/>
        </p:nvCxnSpPr>
        <p:spPr>
          <a:xfrm flipH="1">
            <a:off x="7339425" y="3040225"/>
            <a:ext cx="453900" cy="444000"/>
          </a:xfrm>
          <a:prstGeom prst="straightConnector1">
            <a:avLst/>
          </a:prstGeom>
          <a:noFill/>
          <a:ln w="9525" cap="flat" cmpd="sng">
            <a:solidFill>
              <a:srgbClr val="FF0000"/>
            </a:solidFill>
            <a:prstDash val="solid"/>
            <a:round/>
            <a:headEnd type="none" w="med" len="med"/>
            <a:tailEnd type="triangle" w="med" len="med"/>
          </a:ln>
        </p:spPr>
      </p:cxnSp>
      <p:cxnSp>
        <p:nvCxnSpPr>
          <p:cNvPr id="131" name="Google Shape;131;p21"/>
          <p:cNvCxnSpPr/>
          <p:nvPr/>
        </p:nvCxnSpPr>
        <p:spPr>
          <a:xfrm flipH="1">
            <a:off x="7232025" y="3045100"/>
            <a:ext cx="561300" cy="727200"/>
          </a:xfrm>
          <a:prstGeom prst="straightConnector1">
            <a:avLst/>
          </a:prstGeom>
          <a:noFill/>
          <a:ln w="9525" cap="flat" cmpd="sng">
            <a:solidFill>
              <a:srgbClr val="FF0000"/>
            </a:solidFill>
            <a:prstDash val="solid"/>
            <a:round/>
            <a:headEnd type="none" w="med" len="med"/>
            <a:tailEnd type="triangle" w="med" len="med"/>
          </a:ln>
        </p:spPr>
      </p:cxnSp>
      <p:sp>
        <p:nvSpPr>
          <p:cNvPr id="132" name="Google Shape;132;p21"/>
          <p:cNvSpPr txBox="1"/>
          <p:nvPr/>
        </p:nvSpPr>
        <p:spPr>
          <a:xfrm>
            <a:off x="7788450" y="2898700"/>
            <a:ext cx="12687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a:solidFill>
                  <a:schemeClr val="dk1"/>
                </a:solidFill>
              </a:rPr>
              <a:t>Log back in</a:t>
            </a:r>
            <a:endParaRPr sz="600">
              <a:solidFill>
                <a:schemeClr val="dk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1153</Words>
  <Application>Microsoft Macintosh PowerPoint</Application>
  <PresentationFormat>On-screen Show (16:9)</PresentationFormat>
  <Paragraphs>55</Paragraphs>
  <Slides>18</Slides>
  <Notes>18</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18</vt:i4>
      </vt:variant>
    </vt:vector>
  </HeadingPairs>
  <TitlesOfParts>
    <vt:vector size="20" baseType="lpstr">
      <vt:lpstr>Arial</vt:lpstr>
      <vt:lpstr>Simple Light</vt:lpstr>
      <vt:lpstr>PowerPoint Presentation</vt:lpstr>
      <vt:lpstr>How to download the Sidekick App</vt:lpstr>
      <vt:lpstr>How to download the Sidekick App - App Store and Google Play Store Official Sidekick Pages</vt:lpstr>
      <vt:lpstr>Logging In Common Issues - Username</vt:lpstr>
      <vt:lpstr>Logging In Common Issues - Username Examples </vt:lpstr>
      <vt:lpstr>Logging In Common Issues - Password</vt:lpstr>
      <vt:lpstr>Logging In Common Issues - Password Examples </vt:lpstr>
      <vt:lpstr>Sidekick App Troubleshooting Tips</vt:lpstr>
      <vt:lpstr>App Troubleshooting Step 1 - Log out/Log in</vt:lpstr>
      <vt:lpstr>App Troubleshooting Step 2 - Reset App </vt:lpstr>
      <vt:lpstr>App Troubleshooting Step 3 - Close the App Window</vt:lpstr>
      <vt:lpstr>App Troubleshooting Step 4 - Check that the Sidekick App is Up to Date </vt:lpstr>
      <vt:lpstr>App Troubleshooting Step 5 - Check your speed </vt:lpstr>
      <vt:lpstr>App Troubleshooting Step 6 - Restart your phone </vt:lpstr>
      <vt:lpstr>App Troubleshooting Step 7 - Uninstall and Reinstall Campaign Sidekick </vt:lpstr>
      <vt:lpstr>Phonebank Troubleshooting Desktop</vt:lpstr>
      <vt:lpstr>Phonebank Troubleshooting Desktop - Allowing Microphone Permissions </vt:lpstr>
      <vt:lpstr>Phonebank Troubleshooting Desktop - Allowing Microphone Permissions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Rob Lagergren</cp:lastModifiedBy>
  <cp:revision>1</cp:revision>
  <dcterms:modified xsi:type="dcterms:W3CDTF">2024-05-30T13:03:41Z</dcterms:modified>
</cp:coreProperties>
</file>